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23" r:id="rId2"/>
    <p:sldMasterId id="2147483732" r:id="rId3"/>
    <p:sldMasterId id="2147483752" r:id="rId4"/>
    <p:sldMasterId id="2147483767" r:id="rId5"/>
    <p:sldMasterId id="2147483777" r:id="rId6"/>
    <p:sldMasterId id="2147483785" r:id="rId7"/>
    <p:sldMasterId id="2147483795" r:id="rId8"/>
  </p:sldMasterIdLst>
  <p:notesMasterIdLst>
    <p:notesMasterId r:id="rId57"/>
  </p:notesMasterIdLst>
  <p:sldIdLst>
    <p:sldId id="334" r:id="rId9"/>
    <p:sldId id="608" r:id="rId10"/>
    <p:sldId id="611" r:id="rId11"/>
    <p:sldId id="369" r:id="rId12"/>
    <p:sldId id="612" r:id="rId13"/>
    <p:sldId id="609" r:id="rId14"/>
    <p:sldId id="613" r:id="rId15"/>
    <p:sldId id="618" r:id="rId16"/>
    <p:sldId id="432" r:id="rId17"/>
    <p:sldId id="450" r:id="rId18"/>
    <p:sldId id="271" r:id="rId19"/>
    <p:sldId id="614" r:id="rId20"/>
    <p:sldId id="372" r:id="rId21"/>
    <p:sldId id="625" r:id="rId22"/>
    <p:sldId id="343" r:id="rId23"/>
    <p:sldId id="616" r:id="rId24"/>
    <p:sldId id="615" r:id="rId25"/>
    <p:sldId id="620" r:id="rId26"/>
    <p:sldId id="626" r:id="rId27"/>
    <p:sldId id="617" r:id="rId28"/>
    <p:sldId id="619" r:id="rId29"/>
    <p:sldId id="629" r:id="rId30"/>
    <p:sldId id="633" r:id="rId31"/>
    <p:sldId id="456" r:id="rId32"/>
    <p:sldId id="628" r:id="rId33"/>
    <p:sldId id="627" r:id="rId34"/>
    <p:sldId id="460" r:id="rId35"/>
    <p:sldId id="467" r:id="rId36"/>
    <p:sldId id="624" r:id="rId37"/>
    <p:sldId id="631" r:id="rId38"/>
    <p:sldId id="632" r:id="rId39"/>
    <p:sldId id="607" r:id="rId40"/>
    <p:sldId id="571" r:id="rId41"/>
    <p:sldId id="574" r:id="rId42"/>
    <p:sldId id="572" r:id="rId43"/>
    <p:sldId id="579" r:id="rId44"/>
    <p:sldId id="621" r:id="rId45"/>
    <p:sldId id="478" r:id="rId46"/>
    <p:sldId id="479" r:id="rId47"/>
    <p:sldId id="480" r:id="rId48"/>
    <p:sldId id="489" r:id="rId49"/>
    <p:sldId id="487" r:id="rId50"/>
    <p:sldId id="488" r:id="rId51"/>
    <p:sldId id="496" r:id="rId52"/>
    <p:sldId id="497" r:id="rId53"/>
    <p:sldId id="498" r:id="rId54"/>
    <p:sldId id="630" r:id="rId55"/>
    <p:sldId id="623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4465A"/>
    <a:srgbClr val="595959"/>
    <a:srgbClr val="3D9EA8"/>
    <a:srgbClr val="1A1751"/>
    <a:srgbClr val="100832"/>
    <a:srgbClr val="444444"/>
    <a:srgbClr val="26335C"/>
    <a:srgbClr val="34467D"/>
    <a:srgbClr val="F1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5226" autoAdjust="0"/>
  </p:normalViewPr>
  <p:slideViewPr>
    <p:cSldViewPr snapToGrid="0">
      <p:cViewPr varScale="1">
        <p:scale>
          <a:sx n="64" d="100"/>
          <a:sy n="64" d="100"/>
        </p:scale>
        <p:origin x="108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Закупка РЭП и ПП РФ 925:</a:t>
          </a: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Пункты 2, 3, 4 и 2.1, 3.1, 4.1 необходимо применять в совокупности. Отсутствие продукции в реестре не означает, что ее можно оценивать как иностранную, просто размер преференции будет меньше.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Статус заявки «отечественная»</a:t>
          </a:r>
          <a:r>
            <a:rPr lang="en-US" sz="16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/</a:t>
          </a:r>
          <a:r>
            <a:rPr lang="ru-RU" sz="16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иностранная присваивается исключительно в зависимости от нахождения продукции в реестре. Нет в реестре – оцениваем как иностранную. Есть в реестре – оцениваем как «отечественную».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</dgm:pt>
    <dgm:pt modelId="{3B512C34-7152-4DAA-8280-AB32F021B552}" type="pres">
      <dgm:prSet presAssocID="{CEE47AA9-2B62-406A-A88C-F6721C8450E3}" presName="connectorText" presStyleLbl="sibTrans2D1" presStyleIdx="0" presStyleCnt="3"/>
      <dgm:spPr/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156" custRadScaleInc="-47651">
        <dgm:presLayoutVars>
          <dgm:bulletEnabled val="1"/>
        </dgm:presLayoutVars>
      </dgm:prSet>
      <dgm:spPr/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</dgm:pt>
    <dgm:pt modelId="{2C174630-036C-4962-BAA8-333CCC448471}" type="pres">
      <dgm:prSet presAssocID="{8C7B8EBB-C605-491C-9555-C8BE76091DF0}" presName="connectorText" presStyleLbl="sibTrans2D1" presStyleIdx="1" presStyleCnt="3"/>
      <dgm:spPr/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3537" custRadScaleInc="48522">
        <dgm:presLayoutVars>
          <dgm:bulletEnabled val="1"/>
        </dgm:presLayoutVars>
      </dgm:prSet>
      <dgm:spPr/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</dgm:pt>
    <dgm:pt modelId="{3AAAC3B0-B4F2-467B-8A84-B716245BA24E}" type="pres">
      <dgm:prSet presAssocID="{FEDDFE56-C804-46D8-9C9C-E68D24954533}" presName="connectorText" presStyleLbl="sibTrans2D1" presStyleIdx="2" presStyleCnt="3"/>
      <dgm:spPr/>
    </dgm:pt>
  </dgm:ptLst>
  <dgm:cxnLst>
    <dgm:cxn modelId="{9696E014-1708-48AB-8872-83A9A370B243}" type="presOf" srcId="{FEDDFE56-C804-46D8-9C9C-E68D24954533}" destId="{E7DFB257-CD92-480C-929B-B65F91224E33}" srcOrd="0" destOrd="0" presId="urn:microsoft.com/office/officeart/2005/8/layout/cycle7"/>
    <dgm:cxn modelId="{A261F215-D4AC-47EA-BE8E-40ECB599AB20}" type="presOf" srcId="{8C7B8EBB-C605-491C-9555-C8BE76091DF0}" destId="{2C174630-036C-4962-BAA8-333CCC448471}" srcOrd="1" destOrd="0" presId="urn:microsoft.com/office/officeart/2005/8/layout/cycle7"/>
    <dgm:cxn modelId="{6B74701F-EC29-412C-AC24-79C6B17D8512}" type="presOf" srcId="{81406654-1BE3-4027-A64C-AB88EBA2C4FD}" destId="{FE6D0D2C-B6DC-4C19-86A4-AE7670ABF7E7}" srcOrd="0" destOrd="0" presId="urn:microsoft.com/office/officeart/2005/8/layout/cycle7"/>
    <dgm:cxn modelId="{9D3FC33F-9551-4763-92F3-994D2DFDA9D3}" type="presOf" srcId="{FEDDFE56-C804-46D8-9C9C-E68D24954533}" destId="{3AAAC3B0-B4F2-467B-8A84-B716245BA24E}" srcOrd="1" destOrd="0" presId="urn:microsoft.com/office/officeart/2005/8/layout/cycle7"/>
    <dgm:cxn modelId="{EADADD5B-BA80-4343-BAE6-84DB6185FA86}" type="presOf" srcId="{8C7B8EBB-C605-491C-9555-C8BE76091DF0}" destId="{03BEE057-376B-46EE-9E80-72248C2C304D}" srcOrd="0" destOrd="0" presId="urn:microsoft.com/office/officeart/2005/8/layout/cycle7"/>
    <dgm:cxn modelId="{670C345F-1152-4A40-B684-169B26FD4C1F}" type="presOf" srcId="{CEE47AA9-2B62-406A-A88C-F6721C8450E3}" destId="{40FE8535-A537-4027-9525-8632094AC34E}" srcOrd="0" destOrd="0" presId="urn:microsoft.com/office/officeart/2005/8/layout/cycle7"/>
    <dgm:cxn modelId="{76B4316B-BA86-47AC-BD07-A0B5E21C010F}" type="presOf" srcId="{6C636834-E218-40A7-88FA-09D974B52C67}" destId="{8A3FB283-08E8-40AD-922A-3A46944E3FC7}" srcOrd="0" destOrd="0" presId="urn:microsoft.com/office/officeart/2005/8/layout/cycle7"/>
    <dgm:cxn modelId="{EEA1037B-D758-4F6C-AAE3-CC9817707DE1}" type="presOf" srcId="{CEE47AA9-2B62-406A-A88C-F6721C8450E3}" destId="{3B512C34-7152-4DAA-8280-AB32F021B552}" srcOrd="1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D0A96FF5-915E-48F3-B0E6-F242B6D3E576}" type="presOf" srcId="{222B5C4C-50B8-4407-BC86-27D9789CAB71}" destId="{F6971630-4D83-4AA3-B984-0222D23CE55F}" srcOrd="0" destOrd="0" presId="urn:microsoft.com/office/officeart/2005/8/layout/cycle7"/>
    <dgm:cxn modelId="{D18006FB-96D9-4FF6-9F3F-3ACE2D507A96}" type="presOf" srcId="{ABE03F7F-E013-434E-942F-9F702C25FAC0}" destId="{993F8A60-84A1-41CF-B674-BC75426947F1}" srcOrd="0" destOrd="0" presId="urn:microsoft.com/office/officeart/2005/8/layout/cycle7"/>
    <dgm:cxn modelId="{E5766909-91D1-425C-8B89-45A62A3FB0DF}" type="presParOf" srcId="{8A3FB283-08E8-40AD-922A-3A46944E3FC7}" destId="{993F8A60-84A1-41CF-B674-BC75426947F1}" srcOrd="0" destOrd="0" presId="urn:microsoft.com/office/officeart/2005/8/layout/cycle7"/>
    <dgm:cxn modelId="{DFDEB821-0ADE-4287-8894-ED215EE28DBF}" type="presParOf" srcId="{8A3FB283-08E8-40AD-922A-3A46944E3FC7}" destId="{40FE8535-A537-4027-9525-8632094AC34E}" srcOrd="1" destOrd="0" presId="urn:microsoft.com/office/officeart/2005/8/layout/cycle7"/>
    <dgm:cxn modelId="{81E7948B-39D7-4239-8074-61EC0C47E376}" type="presParOf" srcId="{40FE8535-A537-4027-9525-8632094AC34E}" destId="{3B512C34-7152-4DAA-8280-AB32F021B552}" srcOrd="0" destOrd="0" presId="urn:microsoft.com/office/officeart/2005/8/layout/cycle7"/>
    <dgm:cxn modelId="{7B708A90-CEDE-4F9D-8C25-65535F187D6D}" type="presParOf" srcId="{8A3FB283-08E8-40AD-922A-3A46944E3FC7}" destId="{F6971630-4D83-4AA3-B984-0222D23CE55F}" srcOrd="2" destOrd="0" presId="urn:microsoft.com/office/officeart/2005/8/layout/cycle7"/>
    <dgm:cxn modelId="{EBD6DA51-7659-4116-A32B-F4C15BCC699C}" type="presParOf" srcId="{8A3FB283-08E8-40AD-922A-3A46944E3FC7}" destId="{03BEE057-376B-46EE-9E80-72248C2C304D}" srcOrd="3" destOrd="0" presId="urn:microsoft.com/office/officeart/2005/8/layout/cycle7"/>
    <dgm:cxn modelId="{164FECE4-30D6-41A4-B98E-8FF8E8BFFE07}" type="presParOf" srcId="{03BEE057-376B-46EE-9E80-72248C2C304D}" destId="{2C174630-036C-4962-BAA8-333CCC448471}" srcOrd="0" destOrd="0" presId="urn:microsoft.com/office/officeart/2005/8/layout/cycle7"/>
    <dgm:cxn modelId="{4112D9FB-5902-4E0D-A7EB-32A3FDA831A5}" type="presParOf" srcId="{8A3FB283-08E8-40AD-922A-3A46944E3FC7}" destId="{FE6D0D2C-B6DC-4C19-86A4-AE7670ABF7E7}" srcOrd="4" destOrd="0" presId="urn:microsoft.com/office/officeart/2005/8/layout/cycle7"/>
    <dgm:cxn modelId="{A6DE4BD5-F729-4D92-AA31-71D1AC08FCEA}" type="presParOf" srcId="{8A3FB283-08E8-40AD-922A-3A46944E3FC7}" destId="{E7DFB257-CD92-480C-929B-B65F91224E33}" srcOrd="5" destOrd="0" presId="urn:microsoft.com/office/officeart/2005/8/layout/cycle7"/>
    <dgm:cxn modelId="{D0F2DA76-B7B0-4444-AF77-502B78ABF66C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Закупка РЭП и ПП РФ 925:</a:t>
          </a: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1982422">
          <a:off x="3372198" y="-184280"/>
          <a:ext cx="550401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482766" y="-110568"/>
        <a:ext cx="329265" cy="221136"/>
      </dsp:txXfrm>
    </dsp:sp>
    <dsp:sp modelId="{F6971630-4D83-4AA3-B984-0222D23CE55F}">
      <dsp:nvSpPr>
        <dsp:cNvPr id="0" name=""/>
        <dsp:cNvSpPr/>
      </dsp:nvSpPr>
      <dsp:spPr>
        <a:xfrm>
          <a:off x="5381098" y="1268519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Пункты 2, 3, 4 и 2.1, 3.1, 4.1 необходимо применять в совокупности. Отсутствие продукции в реестре не означает, что ее можно оценивать как иностранную, просто размер преференции будет меньше.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2" y="1330483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813992">
          <a:off x="5084899" y="3620282"/>
          <a:ext cx="215311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5149492" y="3693994"/>
        <a:ext cx="86125" cy="221136"/>
      </dsp:txXfrm>
    </dsp:sp>
    <dsp:sp modelId="{FE6D0D2C-B6DC-4C19-86A4-AE7670ABF7E7}">
      <dsp:nvSpPr>
        <dsp:cNvPr id="0" name=""/>
        <dsp:cNvSpPr/>
      </dsp:nvSpPr>
      <dsp:spPr>
        <a:xfrm>
          <a:off x="152382" y="1238506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Статус заявки «отечественная»</a:t>
          </a:r>
          <a:r>
            <a:rPr lang="en-US" sz="1600" b="1" kern="120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/</a:t>
          </a:r>
          <a:r>
            <a:rPr lang="ru-RU" sz="1600" b="1" kern="120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иностранная присваивается исключительно в зависимости от нахождения продукции в реестре. Нет в реестре – оцениваем как иностранную. Есть в реестре – оцениваем как «отечественную».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57" y="1300981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528434">
          <a:off x="1734809" y="-184280"/>
          <a:ext cx="550401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845377" y="-110568"/>
        <a:ext cx="329265" cy="22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7D280-78D5-4A84-B986-C3AE3A1D6F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A04AF-BF1A-4118-94B7-149ED2F37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1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A04AF-BF1A-4118-94B7-149ED2F378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1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Уточнить суммы и сроки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618D-F966-4E28-91BC-406A55FC69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32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Следующие изменения которые коснулись закупок, это изменения в ЭА, для удобства я выделил на экране то, на что Вам нужно обратить внимание. Это новые сроки подачи заявки , сроки рассмотрения заявок, день проведения торгов, и правила подачи ЦП в рамках шага торгов.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72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618D-F966-4E28-91BC-406A55FC69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Перейдем к финансовому блоку, в законе уточнили конкретные размеры обеспечения заявки…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36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перейдем к ОИК, тут для Вас я подготовил 2 слайда, обратите внимание на сноску в верхнем углу…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мы видим правила ОИК в закупках с ограничение для СМП/СОНО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89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перейдем к этапу заключения контракта по итогам конкурса и аукциона… запомните ключевой момент, цена одного контракта не менее 20% от НМЦК закупки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1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мы видим новое для нас правило предоставления ГО…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02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Перейдем к теме подачи жалоб в ФАС, уменьшили срок рассмотрения жалоб с 10 до 5 рабочих дней.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при подаче жалобы в Фас можно воспользоваться новым для Нас функционалом, который заработал с 1 января 2020 года, это система независимый регистратор. Файл установочной системы размещен на сайте ЕИС, тут же содержатся инструкции для работы…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89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перейдем к теме ,  с которой у некоторых поставщиков последнее время возникают сложности. обязательной Указание страны происхождения заявок. Сейчас это требование касается только ЭА, ЗП, КОЭФ, но в этом году будет распространяться и на ЗК. Указание обязательно независимо от объекта контракта, будь то ТРУ, но при условии поставки товаров или материалов. Поле обязательно даже тогда, когда нет требования по </a:t>
            </a:r>
            <a:r>
              <a:rPr lang="ru-RU" dirty="0" err="1"/>
              <a:t>ст</a:t>
            </a:r>
            <a:r>
              <a:rPr lang="ru-RU" dirty="0"/>
              <a:t> 14, те по </a:t>
            </a:r>
            <a:r>
              <a:rPr lang="ru-RU" dirty="0" err="1"/>
              <a:t>нац</a:t>
            </a:r>
            <a:r>
              <a:rPr lang="ru-RU" dirty="0"/>
              <a:t> режиму…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28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618D-F966-4E28-91BC-406A55FC69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25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с 1 января 2020 появилась возможность электронного актирования, пока что это требование не обязательно, и требует обоюдного согласия Заказчика и Поставщика. Но уже с 1 июля будет распространяться на всех субъектов контрактной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Запрос котировок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983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Запрос котировок можно проводить суммой не более 3 млн рублей; Документы подтверждающие </a:t>
            </a:r>
            <a:r>
              <a:rPr lang="ru-RU" dirty="0" err="1"/>
              <a:t>спецтребования</a:t>
            </a:r>
            <a:r>
              <a:rPr lang="ru-RU" dirty="0"/>
              <a:t> отраслевого законодательства нужно включать в состав заявки; возможно проведение закупки без определенного объема; можно не прописывать характеристики товара, если в извещении указан товарный знак и поставщик предлагает его 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045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Сроки заключения контракта следующие, направление Поставщику проекта- максимум 3 часа, на подписание сторонами по 1 рабочему дню, протокола разногласий нет, минимальный срок 2 рабочих дня.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846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нас ожидают изменения в размерах ЗМО и лимитах на их проведения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80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66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Этого же периода, начался переходный период для регистрации поставщиков в ЕИС с использованием ЕСИА, продлился переходный период в течение всего 2019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79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при подаче жалобы в Фас можно воспользоваться новым для Нас функционалом, который заработал с 1 января 2020 года, это система независимый регистратор. Файл установочной системы размещен на сайте ЕИС, тут же содержатся инструкции для работы…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4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Начиная с 1 января 2019 года мы теперь участвуем только в электронных закупках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13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вы знаете самозанятым в закупках 223 предоставили те же льготы как и субъектам МСП, Закон вступит в силу только в марте месяце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92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Изменили размер квоты по заключенным договорам с субъектами МСП. 18% по закупкам с ограничением для МСП, 20% по всем закупкам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81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Уменьшили сроки оплаты по договорам с МСП до 15 рабочих дней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660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Закупку РЭП внесли в </a:t>
            </a:r>
            <a:r>
              <a:rPr lang="ru-RU" dirty="0" err="1"/>
              <a:t>пп</a:t>
            </a:r>
            <a:r>
              <a:rPr lang="ru-RU" dirty="0"/>
              <a:t> 925, размер преференций будет 30%, для получения преференций продукция должна быть в реестре РЭП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79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Существует 2 подхода к рассмотрению заявок и отнесению их к «отечественным» или иностранным при закупке РЭП. О том что означает «отечественная» и приоритете по 925 ПП мы поговорим позже. Так вот По первому Заказчик может обращать внимание только на наличие продукции в Реестре, а по второму наличии  или отсутствии в реестре и стране происхождения…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53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45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3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СУТЬ ДЕЛА,  Я думаю у многих в их решении об одобрении крупной сделки нет срока действия данного документа, а если и есть, то не все его отслеживают.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5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посмотрим что же сказал Суд по данному вопросу. Если срок в РОКС не указан, то оно действует 1 год.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13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7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Этого же периода, начался переходный период для регистрации поставщиков в ЕИС с использованием ЕСИА, продлился переходный период в течение всего 2019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06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распространенная проблема на этапе заключения и исполнения контракта это указание НДС в цене контракта. Посмотрим какая интересная ситуация у нас сложилась по одной из закупок. Проводилась закупка на поставку мебели, Поставщик подал жалобу, считая, что Заказчик должен был удержать из цены контракта размер НДС, </a:t>
            </a:r>
            <a:r>
              <a:rPr lang="ru-RU" dirty="0" err="1"/>
              <a:t>тк</a:t>
            </a:r>
            <a:r>
              <a:rPr lang="ru-RU" dirty="0"/>
              <a:t> победил участник с УСН. Фас признало жалобу обоснованной, а несколько судов поддержало его. ВС же отменил решение ФАС и встал на сторону Заказчика.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8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Исходя из сложившейся практики мы можем понять, что цена контракта, предложенная поставщиком является твердой и не может быть уменьшена на сумму налоговых платежей Заказчиком, независимо от системы налогообложения поставщика.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21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36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 теперь давайте разберем другую ситуацию, все мы знаем что при наличии товарного знака, его необходимо указывать в заявке на участие, но что же произойдет если Поставщик его не укажет, Заказчик не имеет право его отклонить, </a:t>
            </a:r>
            <a:r>
              <a:rPr lang="ru-RU" dirty="0" err="1"/>
              <a:t>тк</a:t>
            </a:r>
            <a:r>
              <a:rPr lang="ru-RU" dirty="0"/>
              <a:t> не может доказать что предоставлена недостоверная информация в заявке. А Теперь разберем ситуацию, которая описана на слайде. Была объявлена закупка на поставку шин, Поставщика отклонили, </a:t>
            </a:r>
            <a:r>
              <a:rPr lang="ru-RU" dirty="0" err="1"/>
              <a:t>тк</a:t>
            </a:r>
            <a:r>
              <a:rPr lang="ru-RU" dirty="0"/>
              <a:t> не было указаний на Товарный знак шин, Поставщик обратился в ФАС и жалоба естественно была обоснованной, НО Суды встали на сторону Заказчика … следующий слайд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 есть несколько причин. Требования ГОСТа Минтранса, а так же ТР ТС, согласно которому требуется обязательная маркировка шин, в частности Товарным знаком. В том числе согласно ПП 1008 пройти ТО невозможно без промаркированных шин. Поэтому будьте внимательны) Подобно правило распространяется кстати например на канализационные люки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23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теперь давай вернемся к 223 ФЗ и требованиям к стране происхождения товара. РАССКАЗАТЬ СУТЬ ДЕЛА,  Итак в рамках 223 </a:t>
            </a:r>
            <a:r>
              <a:rPr lang="ru-RU" dirty="0" err="1"/>
              <a:t>фз</a:t>
            </a:r>
            <a:r>
              <a:rPr lang="ru-RU" dirty="0"/>
              <a:t> действует ПП 925 согласно которому предоставляется приоритет товарам произведенным на территории РФ. Вместе с тем, по п. 8 приоритет предоставляется согласно международным соглашениям ГАТТ и ЕВРАЗЭС. В договоре ЕВРАЗЭС нет ни одной ссылки, согласно которой приоритет предоставляется в закупках 223 </a:t>
            </a:r>
            <a:r>
              <a:rPr lang="ru-RU" dirty="0" err="1"/>
              <a:t>фз</a:t>
            </a:r>
            <a:r>
              <a:rPr lang="ru-RU" dirty="0"/>
              <a:t>, в отличии от 44 </a:t>
            </a:r>
            <a:r>
              <a:rPr lang="ru-RU" dirty="0" err="1"/>
              <a:t>фз</a:t>
            </a:r>
            <a:r>
              <a:rPr lang="ru-RU" dirty="0"/>
              <a:t>. А вот в договоре ГАТТ ситуация обратная , согласно ему приоритет предоставляется всем странам участникам ВТО НАРАВНЕ с РФ. На данный момент там насчитывается 164 страны. Страны Беларусь там нет) РАССКАЗАТЬ ЧЕМ ДЕЛО ЗАКОНЧИЛОСЬ. Ситуация складывается патовая и поэтому остается на усмотрения каждого </a:t>
            </a:r>
            <a:r>
              <a:rPr lang="ru-RU"/>
              <a:t>отдельного Заказчика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06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5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вернемся к процедуре ЭА с проектной документацией, она проводится когда необходимо заключить контракт по 99 ПП. Он отличается от обычного ЭА более коротким сроком приема заявок, а так же тем, что торги проходят в день окончания подачи заявок, всего через 4 часа. Как я уже сказал, для того что бы участвовать в таких закупках необходимо пройти </a:t>
            </a:r>
            <a:r>
              <a:rPr lang="ru-RU" dirty="0" err="1"/>
              <a:t>предквалификационный</a:t>
            </a:r>
            <a:r>
              <a:rPr lang="ru-RU" dirty="0"/>
              <a:t> отбор…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15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Вы на экране видите, реализации этого отбора на  примере ЭТП РТС-Тендер. Так же хочу сообщить, что площадки не проверяют правильность заполнения самих документов, и если площадка Вас пропустила, это не значит, что Заказчик решит так же. Получение Вами доступа происходит в течение 5 рабочих дней.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47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Изменения в том числе коснулись и размера ЗМО…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A04AF-BF1A-4118-94B7-149ED2F3787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26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есть некоторые изменения в процессе проведения закупок, в частности появилась возможность проводить закупки без определения объема, вводится реестр участников, который ведут ЭТП, а так же начинается использование этого реестра для проведения </a:t>
            </a:r>
            <a:r>
              <a:rPr lang="ru-RU" dirty="0" err="1"/>
              <a:t>предквадификации</a:t>
            </a:r>
            <a:r>
              <a:rPr lang="ru-RU" dirty="0"/>
              <a:t> по ПП 99.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0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Подробнее остановлюсь на закупках без определения объема, В таких закупках вместо НМЦ должно быть МЗЦК (максимальное значение цены контракта) и начальная сумма цен единиц ТРУ.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5CF4F-30C4-4E7A-B3D4-55A954EDF6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01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8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7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1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1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2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0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chemeClr val="accent1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chemeClr val="accent3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chemeClr val="accent3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26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82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6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653-77-00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25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89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5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5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53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Trebuchet MS" panose="020B0603020202020204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0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780" y="6214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3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 userDrawn="1"/>
        </p:nvGrpSpPr>
        <p:grpSpPr>
          <a:xfrm>
            <a:off x="9588614" y="4404560"/>
            <a:ext cx="2603386" cy="2084166"/>
            <a:chOff x="9588614" y="4383309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319054" cy="1120409"/>
            <a:chOff x="2955925" y="4199076"/>
            <a:chExt cx="6319054" cy="112040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000" u="sng" kern="1200" dirty="0">
                  <a:solidFill>
                    <a:srgbClr val="444444"/>
                  </a:solidFill>
                  <a:latin typeface="Trebuchet MS"/>
                  <a:ea typeface="+mn-ea"/>
                  <a:cs typeface="+mn-cs"/>
                </a:rPr>
                <a:t>www.rts-tender.ru</a:t>
              </a:r>
              <a:endParaRPr lang="ru-RU" altLang="ru-RU" sz="3000" u="sng" kern="1200" dirty="0">
                <a:solidFill>
                  <a:srgbClr val="444444"/>
                </a:solidFill>
                <a:latin typeface="Trebuchet MS"/>
                <a:ea typeface="+mn-ea"/>
                <a:cs typeface="+mn-cs"/>
              </a:endParaRPr>
            </a:p>
            <a:p>
              <a:pPr algn="ctr">
                <a:buClr>
                  <a:srgbClr val="000000"/>
                </a:buClr>
                <a:buSzPct val="100000"/>
              </a:pPr>
              <a:endParaRPr lang="ru-RU" altLang="ru-RU" sz="4000" u="sng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64803" y="4584813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 defTabSz="449171">
                <a:buClr>
                  <a:srgbClr val="000000"/>
                </a:buClr>
                <a:buSzPct val="100000"/>
              </a:pPr>
              <a:r>
                <a:rPr lang="ru-RU" sz="2800" kern="1200" dirty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+7 (499) 653-99-00</a:t>
              </a:r>
              <a:endParaRPr lang="ru-RU" altLang="ru-RU" sz="2800" kern="1200" dirty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96416" y="502709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400" kern="1200" dirty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ЗВОНОК ПО </a:t>
              </a:r>
              <a:r>
                <a:rPr lang="ru-RU" altLang="ru-RU" sz="1400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РОССИИ БЕСПЛАТНЫЙ</a:t>
              </a:r>
              <a:endParaRPr lang="ru-RU" altLang="ru-RU" sz="1400" u="sng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64803" y="5010180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800" u="none" kern="1200" dirty="0">
              <a:solidFill>
                <a:schemeClr val="accent2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1800" u="sng" kern="1200" dirty="0">
                <a:solidFill>
                  <a:srgbClr val="444444"/>
                </a:solidFill>
                <a:latin typeface="Trebuchet MS"/>
                <a:ea typeface="+mn-ea"/>
                <a:cs typeface="+mn-cs"/>
              </a:rPr>
              <a:t>education@rts-tender.ru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469231" y="2120380"/>
            <a:ext cx="1260041" cy="1257505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6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52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9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33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7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594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7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9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27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332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92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6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01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1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2010" y="1216479"/>
            <a:ext cx="9144000" cy="481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50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6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644"/>
            <a:ext cx="10515600" cy="4808764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84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95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16379" y="1224644"/>
            <a:ext cx="5478235" cy="4800600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idx="10"/>
          </p:nvPr>
        </p:nvSpPr>
        <p:spPr>
          <a:xfrm>
            <a:off x="6019800" y="1224644"/>
            <a:ext cx="5777593" cy="4800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97075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6019801" y="1224644"/>
            <a:ext cx="5777592" cy="480060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6379" y="1224644"/>
            <a:ext cx="5478235" cy="4800600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578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25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03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91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3D9EA8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2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240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383"/>
            <a:ext cx="12192000" cy="57347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1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9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7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84" r:id="rId3"/>
    <p:sldLayoutId id="2147483685" r:id="rId4"/>
    <p:sldLayoutId id="2147483689" r:id="rId5"/>
    <p:sldLayoutId id="2147483702" r:id="rId6"/>
    <p:sldLayoutId id="2147483703" r:id="rId7"/>
    <p:sldLayoutId id="2147483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684" userDrawn="1">
          <p15:clr>
            <a:srgbClr val="F26B43"/>
          </p15:clr>
        </p15:guide>
        <p15:guide id="3" pos="1860" userDrawn="1">
          <p15:clr>
            <a:srgbClr val="F26B43"/>
          </p15:clr>
        </p15:guide>
        <p15:guide id="4" pos="2092" userDrawn="1">
          <p15:clr>
            <a:srgbClr val="F26B43"/>
          </p15:clr>
        </p15:guide>
        <p15:guide id="5" pos="2480" userDrawn="1">
          <p15:clr>
            <a:srgbClr val="F26B43"/>
          </p15:clr>
        </p15:guide>
        <p15:guide id="6" pos="2708" userDrawn="1">
          <p15:clr>
            <a:srgbClr val="F26B43"/>
          </p15:clr>
        </p15:guide>
        <p15:guide id="7" pos="3726" userDrawn="1">
          <p15:clr>
            <a:srgbClr val="F26B43"/>
          </p15:clr>
        </p15:guide>
        <p15:guide id="8" pos="3958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202" userDrawn="1">
          <p15:clr>
            <a:srgbClr val="F26B43"/>
          </p15:clr>
        </p15:guide>
        <p15:guide id="11" pos="5818" userDrawn="1">
          <p15:clr>
            <a:srgbClr val="F26B43"/>
          </p15:clr>
        </p15:guide>
        <p15:guide id="12" pos="5588" userDrawn="1">
          <p15:clr>
            <a:srgbClr val="F26B43"/>
          </p15:clr>
        </p15:guide>
        <p15:guide id="13" pos="7464" userDrawn="1">
          <p15:clr>
            <a:srgbClr val="F26B43"/>
          </p15:clr>
        </p15:guide>
        <p15:guide id="14" orient="horz" pos="900" userDrawn="1">
          <p15:clr>
            <a:srgbClr val="F26B43"/>
          </p15:clr>
        </p15:guide>
        <p15:guide id="15" orient="horz" pos="39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59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684">
          <p15:clr>
            <a:srgbClr val="F26B43"/>
          </p15:clr>
        </p15:guide>
        <p15:guide id="3" pos="1860">
          <p15:clr>
            <a:srgbClr val="F26B43"/>
          </p15:clr>
        </p15:guide>
        <p15:guide id="4" pos="2092">
          <p15:clr>
            <a:srgbClr val="F26B43"/>
          </p15:clr>
        </p15:guide>
        <p15:guide id="5" pos="2480">
          <p15:clr>
            <a:srgbClr val="F26B43"/>
          </p15:clr>
        </p15:guide>
        <p15:guide id="6" pos="2708">
          <p15:clr>
            <a:srgbClr val="F26B43"/>
          </p15:clr>
        </p15:guide>
        <p15:guide id="7" pos="3726">
          <p15:clr>
            <a:srgbClr val="F26B43"/>
          </p15:clr>
        </p15:guide>
        <p15:guide id="8" pos="3958">
          <p15:clr>
            <a:srgbClr val="F26B43"/>
          </p15:clr>
        </p15:guide>
        <p15:guide id="9" pos="4974">
          <p15:clr>
            <a:srgbClr val="F26B43"/>
          </p15:clr>
        </p15:guide>
        <p15:guide id="10" pos="5202">
          <p15:clr>
            <a:srgbClr val="F26B43"/>
          </p15:clr>
        </p15:guide>
        <p15:guide id="11" pos="5818">
          <p15:clr>
            <a:srgbClr val="F26B43"/>
          </p15:clr>
        </p15:guide>
        <p15:guide id="12" pos="5588">
          <p15:clr>
            <a:srgbClr val="F26B43"/>
          </p15:clr>
        </p15:guide>
        <p15:guide id="13" pos="7464">
          <p15:clr>
            <a:srgbClr val="F26B43"/>
          </p15:clr>
        </p15:guide>
        <p15:guide id="14" orient="horz" pos="900">
          <p15:clr>
            <a:srgbClr val="F26B43"/>
          </p15:clr>
        </p15:guide>
        <p15:guide id="15" orient="horz" pos="39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684">
          <p15:clr>
            <a:srgbClr val="F26B43"/>
          </p15:clr>
        </p15:guide>
        <p15:guide id="3" pos="1860">
          <p15:clr>
            <a:srgbClr val="F26B43"/>
          </p15:clr>
        </p15:guide>
        <p15:guide id="4" pos="2092">
          <p15:clr>
            <a:srgbClr val="F26B43"/>
          </p15:clr>
        </p15:guide>
        <p15:guide id="5" pos="2480">
          <p15:clr>
            <a:srgbClr val="F26B43"/>
          </p15:clr>
        </p15:guide>
        <p15:guide id="6" pos="2708">
          <p15:clr>
            <a:srgbClr val="F26B43"/>
          </p15:clr>
        </p15:guide>
        <p15:guide id="7" pos="3726">
          <p15:clr>
            <a:srgbClr val="F26B43"/>
          </p15:clr>
        </p15:guide>
        <p15:guide id="8" pos="3958">
          <p15:clr>
            <a:srgbClr val="F26B43"/>
          </p15:clr>
        </p15:guide>
        <p15:guide id="9" pos="4974">
          <p15:clr>
            <a:srgbClr val="F26B43"/>
          </p15:clr>
        </p15:guide>
        <p15:guide id="10" pos="5202">
          <p15:clr>
            <a:srgbClr val="F26B43"/>
          </p15:clr>
        </p15:guide>
        <p15:guide id="11" pos="5818">
          <p15:clr>
            <a:srgbClr val="F26B43"/>
          </p15:clr>
        </p15:guide>
        <p15:guide id="12" pos="5588">
          <p15:clr>
            <a:srgbClr val="F26B43"/>
          </p15:clr>
        </p15:guide>
        <p15:guide id="13" pos="7464">
          <p15:clr>
            <a:srgbClr val="F26B43"/>
          </p15:clr>
        </p15:guide>
        <p15:guide id="14" orient="horz" pos="900">
          <p15:clr>
            <a:srgbClr val="F26B43"/>
          </p15:clr>
        </p15:guide>
        <p15:guide id="15" orient="horz" pos="39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0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684">
          <p15:clr>
            <a:srgbClr val="F26B43"/>
          </p15:clr>
        </p15:guide>
        <p15:guide id="3" pos="1860">
          <p15:clr>
            <a:srgbClr val="F26B43"/>
          </p15:clr>
        </p15:guide>
        <p15:guide id="4" pos="2092">
          <p15:clr>
            <a:srgbClr val="F26B43"/>
          </p15:clr>
        </p15:guide>
        <p15:guide id="5" pos="2480">
          <p15:clr>
            <a:srgbClr val="F26B43"/>
          </p15:clr>
        </p15:guide>
        <p15:guide id="6" pos="2708">
          <p15:clr>
            <a:srgbClr val="F26B43"/>
          </p15:clr>
        </p15:guide>
        <p15:guide id="7" pos="3726">
          <p15:clr>
            <a:srgbClr val="F26B43"/>
          </p15:clr>
        </p15:guide>
        <p15:guide id="8" pos="3958">
          <p15:clr>
            <a:srgbClr val="F26B43"/>
          </p15:clr>
        </p15:guide>
        <p15:guide id="9" pos="4974">
          <p15:clr>
            <a:srgbClr val="F26B43"/>
          </p15:clr>
        </p15:guide>
        <p15:guide id="10" pos="5202">
          <p15:clr>
            <a:srgbClr val="F26B43"/>
          </p15:clr>
        </p15:guide>
        <p15:guide id="11" pos="5818">
          <p15:clr>
            <a:srgbClr val="F26B43"/>
          </p15:clr>
        </p15:guide>
        <p15:guide id="12" pos="5588">
          <p15:clr>
            <a:srgbClr val="F26B43"/>
          </p15:clr>
        </p15:guide>
        <p15:guide id="13" pos="7464">
          <p15:clr>
            <a:srgbClr val="F26B43"/>
          </p15:clr>
        </p15:guide>
        <p15:guide id="14" orient="horz" pos="900">
          <p15:clr>
            <a:srgbClr val="F26B43"/>
          </p15:clr>
        </p15:guide>
        <p15:guide id="15" orient="horz" pos="39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endParaRPr lang="ru-RU" sz="1500" dirty="0">
              <a:solidFill>
                <a:schemeClr val="tx1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Trebuchet MS" panose="020B0603020202020204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3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E03-253A-40E6-B3CD-DF8931D406B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-301" y="876300"/>
            <a:ext cx="12192602" cy="5645952"/>
            <a:chOff x="-301" y="656386"/>
            <a:chExt cx="12192602" cy="58658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9" y="149415"/>
            <a:ext cx="1192070" cy="5171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3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inpromtorg.gov.ru/opendata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hyperlink" Target="mailto:a.spirin@rts-tender.ru" TargetMode="External"/><Relationship Id="rId4" Type="http://schemas.openxmlformats.org/officeDocument/2006/relationships/hyperlink" Target="http://www.rts-tender.ru/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30807"/>
            <a:ext cx="9144000" cy="1881188"/>
          </a:xfrm>
        </p:spPr>
        <p:txBody>
          <a:bodyPr/>
          <a:lstStyle/>
          <a:p>
            <a:r>
              <a:rPr lang="ru-RU">
                <a:solidFill>
                  <a:schemeClr val="accent1"/>
                </a:solidFill>
              </a:rPr>
              <a:t>Ключевые ИЗМЕНЕНИЯ </a:t>
            </a:r>
            <a:r>
              <a:rPr lang="ru-RU" dirty="0">
                <a:solidFill>
                  <a:schemeClr val="accent1"/>
                </a:solidFill>
              </a:rPr>
              <a:t>В СФЕРЕ ЗАКУПОК 2019-2020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545C95-65D7-4268-9D44-3340B68AE753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5E583C-A0D9-434B-B3C7-660E55654AD2}"/>
              </a:ext>
            </a:extLst>
          </p:cNvPr>
          <p:cNvSpPr/>
          <p:nvPr/>
        </p:nvSpPr>
        <p:spPr>
          <a:xfrm>
            <a:off x="5712311" y="6519446"/>
            <a:ext cx="81758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0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3"/>
            <a:ext cx="4695881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3331" y="1702742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Закупка без определения объема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соответствии с частью 5 статьи 68 Федерального закона № 44-ФЗ настоящий электронный аукцион проводится путем снижения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начальной суммы цен единиц товара, работы, услуги.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Победителем аукциона  признается лицо, предложившее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наиболее низкую сумму цен единиц товара, работы, услуги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Вместо «начальная (максимальная) цена контракта» необходимо указывать два значения: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максимальное значение цены контракта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начальная сумма цен единиц товара, работы, услуги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R="0" lvl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60A7FC-9010-41BB-9A61-C61D924FD08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1F2D819-91E5-4850-8359-0F1D6F21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52" y="13120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СБОРНИК ИЗМЕНЕНИЙ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873082" y="3549335"/>
            <a:ext cx="8429625" cy="795338"/>
            <a:chOff x="285750" y="2641600"/>
            <a:chExt cx="8429625" cy="795338"/>
          </a:xfrm>
          <a:effectLst/>
        </p:grpSpPr>
        <p:sp>
          <p:nvSpPr>
            <p:cNvPr id="9" name="Прямоугольник 8"/>
            <p:cNvSpPr/>
            <p:nvPr/>
          </p:nvSpPr>
          <p:spPr bwMode="auto">
            <a:xfrm>
              <a:off x="3286125" y="2641600"/>
              <a:ext cx="5429250" cy="795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НЕ МЕНЕЕ ЧЕМ ЗА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ДНЕЙ </a:t>
              </a:r>
            </a:p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 даты окончания срока подачи заявок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285750" y="2641600"/>
              <a:ext cx="2786063" cy="7953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НМЦ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≤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300 000 000 руб.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873082" y="4743171"/>
            <a:ext cx="8483658" cy="795338"/>
            <a:chOff x="241242" y="3641725"/>
            <a:chExt cx="8483658" cy="795338"/>
          </a:xfrm>
          <a:effectLst/>
        </p:grpSpPr>
        <p:sp>
          <p:nvSpPr>
            <p:cNvPr id="12" name="Прямоугольник 11"/>
            <p:cNvSpPr/>
            <p:nvPr/>
          </p:nvSpPr>
          <p:spPr bwMode="auto">
            <a:xfrm>
              <a:off x="241242" y="3651250"/>
              <a:ext cx="2830571" cy="7858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НМЦ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&gt; 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300 000 000 руб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3241617" y="3641725"/>
              <a:ext cx="5483283" cy="795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НЕ МЕНЕЕ ЧЕМ ЗА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15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ДНЕЙ </a:t>
              </a:r>
            </a:p>
            <a:p>
              <a:pPr marL="228600" marR="0" lvl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 даты окончания срока подачи заявок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28488" y="2719134"/>
            <a:ext cx="1281120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ЗАКАЗЧИК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11" y="1414931"/>
            <a:ext cx="1080075" cy="10800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4669" y="2724220"/>
            <a:ext cx="583814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ЕИС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901179" y="1444237"/>
            <a:ext cx="1195074" cy="1195074"/>
            <a:chOff x="10581767" y="2618361"/>
            <a:chExt cx="1541124" cy="1541124"/>
          </a:xfrm>
        </p:grpSpPr>
        <p:sp>
          <p:nvSpPr>
            <p:cNvPr id="23" name="Овал 22"/>
            <p:cNvSpPr/>
            <p:nvPr/>
          </p:nvSpPr>
          <p:spPr>
            <a:xfrm>
              <a:off x="10581767" y="2618361"/>
              <a:ext cx="1541124" cy="15411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3469" y="2834213"/>
              <a:ext cx="1100662" cy="110066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249979" y="262047"/>
            <a:ext cx="366651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ИЗВЕЩЕНИЯ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5142" y="1888137"/>
            <a:ext cx="5056192" cy="8309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Заказчик размещает извещение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 проведении аукциона: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79091E-5C45-48DA-ACA5-BA7CD6F96BDA}"/>
              </a:ext>
            </a:extLst>
          </p:cNvPr>
          <p:cNvSpPr/>
          <p:nvPr/>
        </p:nvSpPr>
        <p:spPr>
          <a:xfrm>
            <a:off x="10831243" y="6488668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Спирин А.А.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8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FD83D6-57DC-4F64-B364-A21A6EA7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378" y="284006"/>
            <a:ext cx="8270696" cy="38634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861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ПРОВЕДЕНИЯ ЭЛЕКТРОННОГО АУКЦИОНА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7EDA43-5B5E-41D1-8D50-95FF6EE20890}"/>
              </a:ext>
            </a:extLst>
          </p:cNvPr>
          <p:cNvSpPr/>
          <p:nvPr/>
        </p:nvSpPr>
        <p:spPr>
          <a:xfrm>
            <a:off x="7192836" y="2431978"/>
            <a:ext cx="1380089" cy="142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4B8A0B-8E71-4B6C-B207-AAEA0489E548}"/>
              </a:ext>
            </a:extLst>
          </p:cNvPr>
          <p:cNvSpPr/>
          <p:nvPr/>
        </p:nvSpPr>
        <p:spPr>
          <a:xfrm>
            <a:off x="7183623" y="5548468"/>
            <a:ext cx="1389302" cy="512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0B6630-5D64-4348-9E28-37EEADF094FF}"/>
              </a:ext>
            </a:extLst>
          </p:cNvPr>
          <p:cNvSpPr/>
          <p:nvPr/>
        </p:nvSpPr>
        <p:spPr>
          <a:xfrm>
            <a:off x="7189909" y="3925620"/>
            <a:ext cx="1380089" cy="270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52525E-DF63-4709-A7E0-CDA1573EB36E}"/>
              </a:ext>
            </a:extLst>
          </p:cNvPr>
          <p:cNvSpPr/>
          <p:nvPr/>
        </p:nvSpPr>
        <p:spPr>
          <a:xfrm>
            <a:off x="7183157" y="3032224"/>
            <a:ext cx="1380089" cy="142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2B1FE4-2775-4F73-B502-4B558B293351}"/>
              </a:ext>
            </a:extLst>
          </p:cNvPr>
          <p:cNvSpPr/>
          <p:nvPr/>
        </p:nvSpPr>
        <p:spPr>
          <a:xfrm>
            <a:off x="8762497" y="2424627"/>
            <a:ext cx="1396000" cy="379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9672D7-16E9-4FEE-9987-AE02A705912B}"/>
              </a:ext>
            </a:extLst>
          </p:cNvPr>
          <p:cNvSpPr/>
          <p:nvPr/>
        </p:nvSpPr>
        <p:spPr>
          <a:xfrm>
            <a:off x="8750477" y="4262307"/>
            <a:ext cx="1408019" cy="603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0D9A75-C1D0-4CAC-8138-06D743D334F4}"/>
              </a:ext>
            </a:extLst>
          </p:cNvPr>
          <p:cNvSpPr/>
          <p:nvPr/>
        </p:nvSpPr>
        <p:spPr>
          <a:xfrm>
            <a:off x="4015184" y="2424748"/>
            <a:ext cx="1396417" cy="141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39CD37-32C9-4A5A-A658-11C6BF47855E}"/>
              </a:ext>
            </a:extLst>
          </p:cNvPr>
          <p:cNvSpPr/>
          <p:nvPr/>
        </p:nvSpPr>
        <p:spPr>
          <a:xfrm>
            <a:off x="4023894" y="3643694"/>
            <a:ext cx="1378998" cy="128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Текст 1">
            <a:extLst>
              <a:ext uri="{FF2B5EF4-FFF2-40B4-BE49-F238E27FC236}">
                <a16:creationId xmlns:a16="http://schemas.microsoft.com/office/drawing/2014/main" id="{542980CB-CF1A-4516-ACEC-1A17C13C4C74}"/>
              </a:ext>
            </a:extLst>
          </p:cNvPr>
          <p:cNvSpPr txBox="1">
            <a:spLocks/>
          </p:cNvSpPr>
          <p:nvPr/>
        </p:nvSpPr>
        <p:spPr>
          <a:xfrm>
            <a:off x="4034410" y="2364976"/>
            <a:ext cx="1373345" cy="1924722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часть: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согласие  (программно-аппаратные средства ЭП)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сведения о товаре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наименование страны происхождения товара (если применяется нац. режим)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часть: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сведения об участнике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4D856A-5E2B-4088-A0F1-E51A41423FB3}"/>
              </a:ext>
            </a:extLst>
          </p:cNvPr>
          <p:cNvSpPr/>
          <p:nvPr/>
        </p:nvSpPr>
        <p:spPr>
          <a:xfrm>
            <a:off x="5590738" y="2433335"/>
            <a:ext cx="1397336" cy="378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FE2E18-3307-41A3-ACD5-17348A5BFC98}"/>
              </a:ext>
            </a:extLst>
          </p:cNvPr>
          <p:cNvSpPr/>
          <p:nvPr/>
        </p:nvSpPr>
        <p:spPr>
          <a:xfrm>
            <a:off x="5598498" y="3022976"/>
            <a:ext cx="1389576" cy="889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7ED3D712-D6B0-4A24-8AE8-0A65BC6F6331}"/>
              </a:ext>
            </a:extLst>
          </p:cNvPr>
          <p:cNvSpPr txBox="1">
            <a:spLocks/>
          </p:cNvSpPr>
          <p:nvPr/>
        </p:nvSpPr>
        <p:spPr>
          <a:xfrm>
            <a:off x="435926" y="2357419"/>
            <a:ext cx="1237066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Извещение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Документация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Проект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контракта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0337022-0628-4E25-B13A-262FC82C9C91}"/>
              </a:ext>
            </a:extLst>
          </p:cNvPr>
          <p:cNvCxnSpPr>
            <a:cxnSpLocks/>
          </p:cNvCxnSpPr>
          <p:nvPr/>
        </p:nvCxnSpPr>
        <p:spPr>
          <a:xfrm>
            <a:off x="360349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B61CA50-D2D3-4DE6-A110-68EF6AD458D5}"/>
              </a:ext>
            </a:extLst>
          </p:cNvPr>
          <p:cNvCxnSpPr>
            <a:cxnSpLocks/>
          </p:cNvCxnSpPr>
          <p:nvPr/>
        </p:nvCxnSpPr>
        <p:spPr>
          <a:xfrm>
            <a:off x="1736932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056138-66BB-418C-A700-C64C20366E99}"/>
              </a:ext>
            </a:extLst>
          </p:cNvPr>
          <p:cNvSpPr/>
          <p:nvPr/>
        </p:nvSpPr>
        <p:spPr>
          <a:xfrm>
            <a:off x="360364" y="6165850"/>
            <a:ext cx="1376568" cy="16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ст.63-64 44-ФЗ</a:t>
            </a: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82570034-673C-4DAC-9FAC-3075C68CF915}"/>
              </a:ext>
            </a:extLst>
          </p:cNvPr>
          <p:cNvSpPr/>
          <p:nvPr/>
        </p:nvSpPr>
        <p:spPr>
          <a:xfrm rot="16200000">
            <a:off x="2827716" y="-1134469"/>
            <a:ext cx="116688" cy="5051082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0B5D78-06FB-4FDE-871D-E0FC5A3E3D4C}"/>
              </a:ext>
            </a:extLst>
          </p:cNvPr>
          <p:cNvSpPr/>
          <p:nvPr/>
        </p:nvSpPr>
        <p:spPr>
          <a:xfrm>
            <a:off x="403672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ЕИС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E2D81DF-24C5-4E35-883C-AB987627C765}"/>
              </a:ext>
            </a:extLst>
          </p:cNvPr>
          <p:cNvCxnSpPr>
            <a:cxnSpLocks/>
          </p:cNvCxnSpPr>
          <p:nvPr/>
        </p:nvCxnSpPr>
        <p:spPr>
          <a:xfrm>
            <a:off x="360362" y="1903124"/>
            <a:ext cx="1395997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2D827E-A387-4513-B38B-C68DBF904D1B}"/>
              </a:ext>
            </a:extLst>
          </p:cNvPr>
          <p:cNvSpPr/>
          <p:nvPr/>
        </p:nvSpPr>
        <p:spPr>
          <a:xfrm>
            <a:off x="360361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: пятиугольник 32">
            <a:extLst>
              <a:ext uri="{FF2B5EF4-FFF2-40B4-BE49-F238E27FC236}">
                <a16:creationId xmlns:a16="http://schemas.microsoft.com/office/drawing/2014/main" id="{CBD5BE09-743F-4B46-81F1-71E40E969988}"/>
              </a:ext>
            </a:extLst>
          </p:cNvPr>
          <p:cNvSpPr/>
          <p:nvPr/>
        </p:nvSpPr>
        <p:spPr>
          <a:xfrm rot="5400000">
            <a:off x="983036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Текст 1">
            <a:extLst>
              <a:ext uri="{FF2B5EF4-FFF2-40B4-BE49-F238E27FC236}">
                <a16:creationId xmlns:a16="http://schemas.microsoft.com/office/drawing/2014/main" id="{182C8072-CFF7-41FF-AAEA-18378832B592}"/>
              </a:ext>
            </a:extLst>
          </p:cNvPr>
          <p:cNvSpPr txBox="1">
            <a:spLocks/>
          </p:cNvSpPr>
          <p:nvPr/>
        </p:nvSpPr>
        <p:spPr>
          <a:xfrm>
            <a:off x="1906292" y="2357419"/>
            <a:ext cx="1916775" cy="2371205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Разъяснение документации:</a:t>
            </a: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обязанность – запрос поступил не позднее  3 д. </a:t>
            </a: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  ДОПЗ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размещение в ЕИС – 2 д. с даты поступления запроса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Изменение: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решение - не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позднее, чем за 2 д. до ДОПЗ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размещение изменений – 1 д. с даты принятия решения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продление срока подачи заявок –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7 (15) д. со дня  размещения в ЕИС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Отмена закупки: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не позднее, чем за 5 д. до ДОПЗ 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 случае  непреодолимой силы ГК – до заключения контракта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678BBD5-23E6-4E98-B35E-F00BB3F17260}"/>
              </a:ext>
            </a:extLst>
          </p:cNvPr>
          <p:cNvCxnSpPr>
            <a:cxnSpLocks/>
          </p:cNvCxnSpPr>
          <p:nvPr/>
        </p:nvCxnSpPr>
        <p:spPr>
          <a:xfrm>
            <a:off x="1897583" y="2357421"/>
            <a:ext cx="0" cy="3751943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D167B46-31B0-46CE-984A-9E5D12208ED4}"/>
              </a:ext>
            </a:extLst>
          </p:cNvPr>
          <p:cNvCxnSpPr>
            <a:cxnSpLocks/>
          </p:cNvCxnSpPr>
          <p:nvPr/>
        </p:nvCxnSpPr>
        <p:spPr>
          <a:xfrm>
            <a:off x="3835176" y="2357421"/>
            <a:ext cx="0" cy="3751943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AD1D21-1760-46A7-BDD4-65B70D006221}"/>
              </a:ext>
            </a:extLst>
          </p:cNvPr>
          <p:cNvSpPr/>
          <p:nvPr/>
        </p:nvSpPr>
        <p:spPr>
          <a:xfrm>
            <a:off x="1888889" y="6165850"/>
            <a:ext cx="1954996" cy="161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ст.36, 63, 65 44-ФЗ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81E7633-DFB3-47C4-85F3-9C7600E522F5}"/>
              </a:ext>
            </a:extLst>
          </p:cNvPr>
          <p:cNvCxnSpPr>
            <a:cxnSpLocks/>
          </p:cNvCxnSpPr>
          <p:nvPr/>
        </p:nvCxnSpPr>
        <p:spPr>
          <a:xfrm>
            <a:off x="5592075" y="2357421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3AE684D-5A55-468B-80CE-B0BAB2C13137}"/>
              </a:ext>
            </a:extLst>
          </p:cNvPr>
          <p:cNvCxnSpPr>
            <a:cxnSpLocks/>
          </p:cNvCxnSpPr>
          <p:nvPr/>
        </p:nvCxnSpPr>
        <p:spPr>
          <a:xfrm>
            <a:off x="6988074" y="2357421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3227078-9546-4E3A-B901-4F924176BCBF}"/>
              </a:ext>
            </a:extLst>
          </p:cNvPr>
          <p:cNvSpPr/>
          <p:nvPr/>
        </p:nvSpPr>
        <p:spPr>
          <a:xfrm>
            <a:off x="4016494" y="6165850"/>
            <a:ext cx="1395108" cy="156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ст.66 44-ФЗ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69FCE37-032C-42E2-98A3-D31B2F0375DD}"/>
              </a:ext>
            </a:extLst>
          </p:cNvPr>
          <p:cNvSpPr/>
          <p:nvPr/>
        </p:nvSpPr>
        <p:spPr>
          <a:xfrm>
            <a:off x="4071259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заявок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68D28B2-6856-46C1-86E0-F4C66B8C6B30}"/>
              </a:ext>
            </a:extLst>
          </p:cNvPr>
          <p:cNvCxnSpPr>
            <a:cxnSpLocks/>
          </p:cNvCxnSpPr>
          <p:nvPr/>
        </p:nvCxnSpPr>
        <p:spPr>
          <a:xfrm>
            <a:off x="4014153" y="1903124"/>
            <a:ext cx="1391361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B286F0-10D2-4A45-BFF0-DAF117E835C2}"/>
              </a:ext>
            </a:extLst>
          </p:cNvPr>
          <p:cNvSpPr/>
          <p:nvPr/>
        </p:nvSpPr>
        <p:spPr>
          <a:xfrm>
            <a:off x="4015603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Стрелка: пятиугольник 62">
            <a:extLst>
              <a:ext uri="{FF2B5EF4-FFF2-40B4-BE49-F238E27FC236}">
                <a16:creationId xmlns:a16="http://schemas.microsoft.com/office/drawing/2014/main" id="{CC52F7D8-3B94-4398-B431-20034EF6B645}"/>
              </a:ext>
            </a:extLst>
          </p:cNvPr>
          <p:cNvSpPr/>
          <p:nvPr/>
        </p:nvSpPr>
        <p:spPr>
          <a:xfrm rot="5400000">
            <a:off x="4638278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7" name="Текст 1">
            <a:extLst>
              <a:ext uri="{FF2B5EF4-FFF2-40B4-BE49-F238E27FC236}">
                <a16:creationId xmlns:a16="http://schemas.microsoft.com/office/drawing/2014/main" id="{CB96F2B1-52CF-4B15-8DDD-40E95FEB8DDB}"/>
              </a:ext>
            </a:extLst>
          </p:cNvPr>
          <p:cNvSpPr txBox="1">
            <a:spLocks/>
          </p:cNvSpPr>
          <p:nvPr/>
        </p:nvSpPr>
        <p:spPr>
          <a:xfrm>
            <a:off x="5651251" y="2357419"/>
            <a:ext cx="1237066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Оператор ЭП 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не раскрывает сведения об участниках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Протокол рассмотрения заявок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(подписывается </a:t>
            </a:r>
            <a:b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 направляется оператору ЭП + размещается в ЕИС </a:t>
            </a:r>
            <a:b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тот же день):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допуск/отказ 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 допуске к участию 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 торгах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F0EDB68-7FB3-40D9-B870-2C7DB6CAFEC3}"/>
              </a:ext>
            </a:extLst>
          </p:cNvPr>
          <p:cNvCxnSpPr>
            <a:cxnSpLocks/>
          </p:cNvCxnSpPr>
          <p:nvPr/>
        </p:nvCxnSpPr>
        <p:spPr>
          <a:xfrm>
            <a:off x="4010273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6FBEF42-488E-4E0D-A715-AB0A57CA86AE}"/>
              </a:ext>
            </a:extLst>
          </p:cNvPr>
          <p:cNvCxnSpPr>
            <a:cxnSpLocks/>
          </p:cNvCxnSpPr>
          <p:nvPr/>
        </p:nvCxnSpPr>
        <p:spPr>
          <a:xfrm>
            <a:off x="5403781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394A4C-5BC5-4A37-86A8-A485B21FF901}"/>
              </a:ext>
            </a:extLst>
          </p:cNvPr>
          <p:cNvSpPr/>
          <p:nvPr/>
        </p:nvSpPr>
        <p:spPr>
          <a:xfrm>
            <a:off x="5603630" y="6165850"/>
            <a:ext cx="1384443" cy="178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ст.67 44-ФЗ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13658F0-9FE6-44DC-9759-38BC00A06815}"/>
              </a:ext>
            </a:extLst>
          </p:cNvPr>
          <p:cNvSpPr/>
          <p:nvPr/>
        </p:nvSpPr>
        <p:spPr>
          <a:xfrm>
            <a:off x="5647732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Рассмотрение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частей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D6AA69-F6BA-4B1A-BA21-41B4D51165DA}"/>
              </a:ext>
            </a:extLst>
          </p:cNvPr>
          <p:cNvCxnSpPr>
            <a:cxnSpLocks/>
          </p:cNvCxnSpPr>
          <p:nvPr/>
        </p:nvCxnSpPr>
        <p:spPr>
          <a:xfrm>
            <a:off x="5592077" y="1903124"/>
            <a:ext cx="1395997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FD8CA69-7842-4F20-88BE-98C9CB51C968}"/>
              </a:ext>
            </a:extLst>
          </p:cNvPr>
          <p:cNvSpPr/>
          <p:nvPr/>
        </p:nvSpPr>
        <p:spPr>
          <a:xfrm>
            <a:off x="5592076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Стрелка: пятиугольник 72">
            <a:extLst>
              <a:ext uri="{FF2B5EF4-FFF2-40B4-BE49-F238E27FC236}">
                <a16:creationId xmlns:a16="http://schemas.microsoft.com/office/drawing/2014/main" id="{FB294A09-1D2E-4A15-BA6E-E570A5922E00}"/>
              </a:ext>
            </a:extLst>
          </p:cNvPr>
          <p:cNvSpPr/>
          <p:nvPr/>
        </p:nvSpPr>
        <p:spPr>
          <a:xfrm rot="5400000">
            <a:off x="6214751" y="1805636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A370218-B060-415B-8DEC-FCF2FCE08839}"/>
              </a:ext>
            </a:extLst>
          </p:cNvPr>
          <p:cNvSpPr/>
          <p:nvPr/>
        </p:nvSpPr>
        <p:spPr>
          <a:xfrm>
            <a:off x="7177333" y="6165850"/>
            <a:ext cx="1395592" cy="178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ст.68 44-ФЗ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D6E8500-ECF2-4FD1-8503-5D7B2F076BC9}"/>
              </a:ext>
            </a:extLst>
          </p:cNvPr>
          <p:cNvSpPr/>
          <p:nvPr/>
        </p:nvSpPr>
        <p:spPr>
          <a:xfrm>
            <a:off x="7222573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Торги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A15E64D-A0FD-41A0-B20A-23EED2E4ACD4}"/>
              </a:ext>
            </a:extLst>
          </p:cNvPr>
          <p:cNvCxnSpPr>
            <a:cxnSpLocks/>
          </p:cNvCxnSpPr>
          <p:nvPr/>
        </p:nvCxnSpPr>
        <p:spPr>
          <a:xfrm>
            <a:off x="7169921" y="1903124"/>
            <a:ext cx="1395206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7A46EC0-9E42-4942-A6AD-DE1C4DE5915D}"/>
              </a:ext>
            </a:extLst>
          </p:cNvPr>
          <p:cNvSpPr/>
          <p:nvPr/>
        </p:nvSpPr>
        <p:spPr>
          <a:xfrm>
            <a:off x="7169128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Стрелка: пятиугольник 82">
            <a:extLst>
              <a:ext uri="{FF2B5EF4-FFF2-40B4-BE49-F238E27FC236}">
                <a16:creationId xmlns:a16="http://schemas.microsoft.com/office/drawing/2014/main" id="{A4960964-476E-45C8-964A-BC867188C3E8}"/>
              </a:ext>
            </a:extLst>
          </p:cNvPr>
          <p:cNvSpPr/>
          <p:nvPr/>
        </p:nvSpPr>
        <p:spPr>
          <a:xfrm rot="5400000">
            <a:off x="7797310" y="1805636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ABD0404-837B-47FA-A772-CBE3238ABFFB}"/>
              </a:ext>
            </a:extLst>
          </p:cNvPr>
          <p:cNvCxnSpPr>
            <a:cxnSpLocks/>
          </p:cNvCxnSpPr>
          <p:nvPr/>
        </p:nvCxnSpPr>
        <p:spPr>
          <a:xfrm>
            <a:off x="8756530" y="2357421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D446323-7D11-4BF6-9A3C-54EDF68B97BA}"/>
              </a:ext>
            </a:extLst>
          </p:cNvPr>
          <p:cNvCxnSpPr>
            <a:cxnSpLocks/>
          </p:cNvCxnSpPr>
          <p:nvPr/>
        </p:nvCxnSpPr>
        <p:spPr>
          <a:xfrm>
            <a:off x="10158497" y="2347468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7C6C261-4F9E-43DE-9168-C9C5E6180B53}"/>
              </a:ext>
            </a:extLst>
          </p:cNvPr>
          <p:cNvSpPr/>
          <p:nvPr/>
        </p:nvSpPr>
        <p:spPr>
          <a:xfrm>
            <a:off x="8751083" y="6165850"/>
            <a:ext cx="1432985" cy="156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ст.69 44-ФЗ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B9F9F12-BB89-435C-AB61-920CC0967197}"/>
              </a:ext>
            </a:extLst>
          </p:cNvPr>
          <p:cNvSpPr/>
          <p:nvPr/>
        </p:nvSpPr>
        <p:spPr>
          <a:xfrm>
            <a:off x="8825188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Рассмотрение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II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частей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C6AAD9E-8381-4816-AD43-88EAEBCC638E}"/>
              </a:ext>
            </a:extLst>
          </p:cNvPr>
          <p:cNvCxnSpPr>
            <a:cxnSpLocks/>
          </p:cNvCxnSpPr>
          <p:nvPr/>
        </p:nvCxnSpPr>
        <p:spPr>
          <a:xfrm>
            <a:off x="8762498" y="1903124"/>
            <a:ext cx="139599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33E491F-0146-4C12-8CA8-0160E4CBEA45}"/>
              </a:ext>
            </a:extLst>
          </p:cNvPr>
          <p:cNvSpPr/>
          <p:nvPr/>
        </p:nvSpPr>
        <p:spPr>
          <a:xfrm>
            <a:off x="8762498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Стрелка: пятиугольник 92">
            <a:extLst>
              <a:ext uri="{FF2B5EF4-FFF2-40B4-BE49-F238E27FC236}">
                <a16:creationId xmlns:a16="http://schemas.microsoft.com/office/drawing/2014/main" id="{68A4856D-D55A-4EAD-8CCF-E16E1A194751}"/>
              </a:ext>
            </a:extLst>
          </p:cNvPr>
          <p:cNvSpPr/>
          <p:nvPr/>
        </p:nvSpPr>
        <p:spPr>
          <a:xfrm rot="5400000">
            <a:off x="9385173" y="1805636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7" name="Текст 1">
            <a:extLst>
              <a:ext uri="{FF2B5EF4-FFF2-40B4-BE49-F238E27FC236}">
                <a16:creationId xmlns:a16="http://schemas.microsoft.com/office/drawing/2014/main" id="{2283FB84-3EF3-4DE0-B346-A1A45FE7E8A7}"/>
              </a:ext>
            </a:extLst>
          </p:cNvPr>
          <p:cNvSpPr txBox="1">
            <a:spLocks/>
          </p:cNvSpPr>
          <p:nvPr/>
        </p:nvSpPr>
        <p:spPr>
          <a:xfrm>
            <a:off x="10396610" y="2357419"/>
            <a:ext cx="1358374" cy="979122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победитель – обязанность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если победитель уклонился – право заключить контракт 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со вторым участником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79CC6EC-9A78-4B8E-8F3A-96083D5CD8A3}"/>
              </a:ext>
            </a:extLst>
          </p:cNvPr>
          <p:cNvCxnSpPr>
            <a:cxnSpLocks/>
          </p:cNvCxnSpPr>
          <p:nvPr/>
        </p:nvCxnSpPr>
        <p:spPr>
          <a:xfrm>
            <a:off x="10378640" y="2357421"/>
            <a:ext cx="0" cy="375194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FAAE476-024F-4884-BADE-8AFEA4395009}"/>
              </a:ext>
            </a:extLst>
          </p:cNvPr>
          <p:cNvCxnSpPr>
            <a:cxnSpLocks/>
          </p:cNvCxnSpPr>
          <p:nvPr/>
        </p:nvCxnSpPr>
        <p:spPr>
          <a:xfrm>
            <a:off x="11755459" y="2357421"/>
            <a:ext cx="0" cy="375194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5E1ED3E-6239-4448-838E-7C88227FE198}"/>
              </a:ext>
            </a:extLst>
          </p:cNvPr>
          <p:cNvSpPr/>
          <p:nvPr/>
        </p:nvSpPr>
        <p:spPr>
          <a:xfrm>
            <a:off x="10377560" y="6165850"/>
            <a:ext cx="1377424" cy="16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ст.83.2 44-ФЗ 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FF6B62C-5523-40BF-9A39-ED2A7B010434}"/>
              </a:ext>
            </a:extLst>
          </p:cNvPr>
          <p:cNvSpPr/>
          <p:nvPr/>
        </p:nvSpPr>
        <p:spPr>
          <a:xfrm>
            <a:off x="10415116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Заключение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контракта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2C0F1EEF-F494-4E82-949D-500CD1DAE3F8}"/>
              </a:ext>
            </a:extLst>
          </p:cNvPr>
          <p:cNvCxnSpPr>
            <a:cxnSpLocks/>
          </p:cNvCxnSpPr>
          <p:nvPr/>
        </p:nvCxnSpPr>
        <p:spPr>
          <a:xfrm>
            <a:off x="10360066" y="1903124"/>
            <a:ext cx="139539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DF0FFD0-12A3-488F-A9B4-A59E207D8139}"/>
              </a:ext>
            </a:extLst>
          </p:cNvPr>
          <p:cNvSpPr/>
          <p:nvPr/>
        </p:nvSpPr>
        <p:spPr>
          <a:xfrm>
            <a:off x="10359460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Стрелка: пятиугольник 102">
            <a:extLst>
              <a:ext uri="{FF2B5EF4-FFF2-40B4-BE49-F238E27FC236}">
                <a16:creationId xmlns:a16="http://schemas.microsoft.com/office/drawing/2014/main" id="{4FA90E1C-E04D-4C82-B9A6-EF6CE508676F}"/>
              </a:ext>
            </a:extLst>
          </p:cNvPr>
          <p:cNvSpPr/>
          <p:nvPr/>
        </p:nvSpPr>
        <p:spPr>
          <a:xfrm rot="5400000">
            <a:off x="10982135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5" name="Правая фигурная скобка 64">
            <a:extLst>
              <a:ext uri="{FF2B5EF4-FFF2-40B4-BE49-F238E27FC236}">
                <a16:creationId xmlns:a16="http://schemas.microsoft.com/office/drawing/2014/main" id="{33D9C4E4-92A4-4495-8687-1A374E42A398}"/>
              </a:ext>
            </a:extLst>
          </p:cNvPr>
          <p:cNvSpPr/>
          <p:nvPr/>
        </p:nvSpPr>
        <p:spPr>
          <a:xfrm rot="16200000">
            <a:off x="6232380" y="692424"/>
            <a:ext cx="115391" cy="1396000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авая фигурная скобка 65">
            <a:extLst>
              <a:ext uri="{FF2B5EF4-FFF2-40B4-BE49-F238E27FC236}">
                <a16:creationId xmlns:a16="http://schemas.microsoft.com/office/drawing/2014/main" id="{7470CBBB-996A-4391-AF14-A88F79EC91B1}"/>
              </a:ext>
            </a:extLst>
          </p:cNvPr>
          <p:cNvSpPr/>
          <p:nvPr/>
        </p:nvSpPr>
        <p:spPr>
          <a:xfrm rot="16200000">
            <a:off x="7811727" y="657092"/>
            <a:ext cx="106379" cy="1383002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Правая фигурная скобка 66">
            <a:extLst>
              <a:ext uri="{FF2B5EF4-FFF2-40B4-BE49-F238E27FC236}">
                <a16:creationId xmlns:a16="http://schemas.microsoft.com/office/drawing/2014/main" id="{991500F0-C3C6-4966-AEC1-B149457A03BF}"/>
              </a:ext>
            </a:extLst>
          </p:cNvPr>
          <p:cNvSpPr/>
          <p:nvPr/>
        </p:nvSpPr>
        <p:spPr>
          <a:xfrm rot="16200000">
            <a:off x="9406157" y="651745"/>
            <a:ext cx="108681" cy="1395999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авая фигурная скобка 67">
            <a:extLst>
              <a:ext uri="{FF2B5EF4-FFF2-40B4-BE49-F238E27FC236}">
                <a16:creationId xmlns:a16="http://schemas.microsoft.com/office/drawing/2014/main" id="{411DC570-2F75-4A24-817F-C75357DD6533}"/>
              </a:ext>
            </a:extLst>
          </p:cNvPr>
          <p:cNvSpPr/>
          <p:nvPr/>
        </p:nvSpPr>
        <p:spPr>
          <a:xfrm rot="16200000">
            <a:off x="11007234" y="657156"/>
            <a:ext cx="82895" cy="1378443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D024EF5-79D0-45BB-9930-8584ADA27658}"/>
              </a:ext>
            </a:extLst>
          </p:cNvPr>
          <p:cNvSpPr/>
          <p:nvPr/>
        </p:nvSpPr>
        <p:spPr>
          <a:xfrm>
            <a:off x="9014216" y="1110377"/>
            <a:ext cx="89256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3 р.д.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E5BEA21-9BD3-46D0-992B-DDD0DB0A8B33}"/>
              </a:ext>
            </a:extLst>
          </p:cNvPr>
          <p:cNvSpPr/>
          <p:nvPr/>
        </p:nvSpPr>
        <p:spPr>
          <a:xfrm>
            <a:off x="10611178" y="1110972"/>
            <a:ext cx="89256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 ранее 10 д.</a:t>
            </a:r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3EE651C2-C18C-4F71-A219-10EA5CC0BB57}"/>
              </a:ext>
            </a:extLst>
          </p:cNvPr>
          <p:cNvSpPr/>
          <p:nvPr/>
        </p:nvSpPr>
        <p:spPr>
          <a:xfrm rot="5400000">
            <a:off x="1739438" y="1607474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9393467D-1B0D-4F3E-BF6C-9ED074264A6F}"/>
              </a:ext>
            </a:extLst>
          </p:cNvPr>
          <p:cNvSpPr/>
          <p:nvPr/>
        </p:nvSpPr>
        <p:spPr>
          <a:xfrm rot="5400000">
            <a:off x="5388083" y="1598766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920F95DD-FABA-4381-8A74-EEC531B5DF58}"/>
              </a:ext>
            </a:extLst>
          </p:cNvPr>
          <p:cNvSpPr/>
          <p:nvPr/>
        </p:nvSpPr>
        <p:spPr>
          <a:xfrm rot="5400000">
            <a:off x="6967611" y="1598766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08C19D03-F41D-4B1B-BA6D-AE733B500BA2}"/>
              </a:ext>
            </a:extLst>
          </p:cNvPr>
          <p:cNvSpPr/>
          <p:nvPr/>
        </p:nvSpPr>
        <p:spPr>
          <a:xfrm rot="5400000">
            <a:off x="8555495" y="1598768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33ADF510-99C2-42A4-AD27-753541BBF760}"/>
              </a:ext>
            </a:extLst>
          </p:cNvPr>
          <p:cNvSpPr/>
          <p:nvPr/>
        </p:nvSpPr>
        <p:spPr>
          <a:xfrm rot="5400000">
            <a:off x="10148011" y="1598768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ACC6B609-1EEB-47D6-BD12-FA72EE85133E}"/>
              </a:ext>
            </a:extLst>
          </p:cNvPr>
          <p:cNvCxnSpPr>
            <a:cxnSpLocks/>
          </p:cNvCxnSpPr>
          <p:nvPr/>
        </p:nvCxnSpPr>
        <p:spPr>
          <a:xfrm>
            <a:off x="360363" y="2357421"/>
            <a:ext cx="137656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4B38C60-6B78-462E-9EB8-BD3F991DD1CE}"/>
              </a:ext>
            </a:extLst>
          </p:cNvPr>
          <p:cNvCxnSpPr>
            <a:cxnSpLocks/>
          </p:cNvCxnSpPr>
          <p:nvPr/>
        </p:nvCxnSpPr>
        <p:spPr>
          <a:xfrm>
            <a:off x="4007784" y="2357421"/>
            <a:ext cx="1395997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6C54A94-04EF-4EBE-B5D0-4BA2464F2DC8}"/>
              </a:ext>
            </a:extLst>
          </p:cNvPr>
          <p:cNvCxnSpPr>
            <a:cxnSpLocks/>
          </p:cNvCxnSpPr>
          <p:nvPr/>
        </p:nvCxnSpPr>
        <p:spPr>
          <a:xfrm>
            <a:off x="5601600" y="2357421"/>
            <a:ext cx="139599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E5E4039-D8F5-4457-98A2-DE67E4E666AC}"/>
              </a:ext>
            </a:extLst>
          </p:cNvPr>
          <p:cNvCxnSpPr>
            <a:cxnSpLocks/>
          </p:cNvCxnSpPr>
          <p:nvPr/>
        </p:nvCxnSpPr>
        <p:spPr>
          <a:xfrm>
            <a:off x="7178748" y="2357421"/>
            <a:ext cx="1395088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9B23F3D6-909A-4EBB-92C9-200B98D5B1F2}"/>
              </a:ext>
            </a:extLst>
          </p:cNvPr>
          <p:cNvCxnSpPr>
            <a:cxnSpLocks/>
          </p:cNvCxnSpPr>
          <p:nvPr/>
        </p:nvCxnSpPr>
        <p:spPr>
          <a:xfrm>
            <a:off x="8762498" y="2357421"/>
            <a:ext cx="139599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A3F1A9A-B096-41EA-BD70-8B1EB3F89AAA}"/>
              </a:ext>
            </a:extLst>
          </p:cNvPr>
          <p:cNvCxnSpPr>
            <a:cxnSpLocks/>
          </p:cNvCxnSpPr>
          <p:nvPr/>
        </p:nvCxnSpPr>
        <p:spPr>
          <a:xfrm>
            <a:off x="10379116" y="2357421"/>
            <a:ext cx="137634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B69B2BC4-349F-4AF7-ACDD-F1B64F7BB345}"/>
              </a:ext>
            </a:extLst>
          </p:cNvPr>
          <p:cNvCxnSpPr>
            <a:cxnSpLocks/>
          </p:cNvCxnSpPr>
          <p:nvPr/>
        </p:nvCxnSpPr>
        <p:spPr>
          <a:xfrm>
            <a:off x="360363" y="6109364"/>
            <a:ext cx="137656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68BF2526-7704-486B-AC86-C3D1D95CD44D}"/>
              </a:ext>
            </a:extLst>
          </p:cNvPr>
          <p:cNvCxnSpPr>
            <a:cxnSpLocks/>
          </p:cNvCxnSpPr>
          <p:nvPr/>
        </p:nvCxnSpPr>
        <p:spPr>
          <a:xfrm>
            <a:off x="1897595" y="2357421"/>
            <a:ext cx="193758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3E2DF17C-6464-482D-9C7C-92E9A760DBC0}"/>
              </a:ext>
            </a:extLst>
          </p:cNvPr>
          <p:cNvCxnSpPr>
            <a:cxnSpLocks/>
          </p:cNvCxnSpPr>
          <p:nvPr/>
        </p:nvCxnSpPr>
        <p:spPr>
          <a:xfrm>
            <a:off x="1897596" y="6109364"/>
            <a:ext cx="194628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EF5C12CA-DBF2-4496-BB23-F3C60504D51B}"/>
              </a:ext>
            </a:extLst>
          </p:cNvPr>
          <p:cNvCxnSpPr>
            <a:cxnSpLocks/>
          </p:cNvCxnSpPr>
          <p:nvPr/>
        </p:nvCxnSpPr>
        <p:spPr>
          <a:xfrm>
            <a:off x="4016493" y="6109364"/>
            <a:ext cx="139510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28EF480A-915A-460C-BA34-22D5B9A3ECEB}"/>
              </a:ext>
            </a:extLst>
          </p:cNvPr>
          <p:cNvCxnSpPr>
            <a:cxnSpLocks/>
          </p:cNvCxnSpPr>
          <p:nvPr/>
        </p:nvCxnSpPr>
        <p:spPr>
          <a:xfrm>
            <a:off x="5590738" y="6109364"/>
            <a:ext cx="1397336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471A41A4-9FEE-4245-9ACA-4BFDA777D592}"/>
              </a:ext>
            </a:extLst>
          </p:cNvPr>
          <p:cNvCxnSpPr>
            <a:cxnSpLocks/>
          </p:cNvCxnSpPr>
          <p:nvPr/>
        </p:nvCxnSpPr>
        <p:spPr>
          <a:xfrm>
            <a:off x="7177332" y="6109364"/>
            <a:ext cx="139559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2161F80D-BDF9-4143-A145-408AA0A7B13B}"/>
              </a:ext>
            </a:extLst>
          </p:cNvPr>
          <p:cNvCxnSpPr>
            <a:cxnSpLocks/>
          </p:cNvCxnSpPr>
          <p:nvPr/>
        </p:nvCxnSpPr>
        <p:spPr>
          <a:xfrm>
            <a:off x="8757634" y="6109364"/>
            <a:ext cx="1426435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87E62132-7A08-485E-AD34-EE93763B06E3}"/>
              </a:ext>
            </a:extLst>
          </p:cNvPr>
          <p:cNvCxnSpPr>
            <a:cxnSpLocks/>
          </p:cNvCxnSpPr>
          <p:nvPr/>
        </p:nvCxnSpPr>
        <p:spPr>
          <a:xfrm>
            <a:off x="10377560" y="6109364"/>
            <a:ext cx="1377424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>
            <a:extLst>
              <a:ext uri="{FF2B5EF4-FFF2-40B4-BE49-F238E27FC236}">
                <a16:creationId xmlns:a16="http://schemas.microsoft.com/office/drawing/2014/main" id="{8BFE015D-1474-4639-9EBD-6F7E1F8DD3E3}"/>
              </a:ext>
            </a:extLst>
          </p:cNvPr>
          <p:cNvSpPr/>
          <p:nvPr/>
        </p:nvSpPr>
        <p:spPr>
          <a:xfrm>
            <a:off x="990007" y="2597598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880E3585-06D5-45CE-B12C-D0BE18D69E93}"/>
              </a:ext>
            </a:extLst>
          </p:cNvPr>
          <p:cNvSpPr/>
          <p:nvPr/>
        </p:nvSpPr>
        <p:spPr>
          <a:xfrm>
            <a:off x="990007" y="2909634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89A59753-EB1D-4360-B3C2-594074CFE718}"/>
              </a:ext>
            </a:extLst>
          </p:cNvPr>
          <p:cNvSpPr/>
          <p:nvPr/>
        </p:nvSpPr>
        <p:spPr>
          <a:xfrm>
            <a:off x="7421322" y="1110491"/>
            <a:ext cx="89256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следующий р.д.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18C52A50-7365-40BD-9117-25105C8AA9CA}"/>
              </a:ext>
            </a:extLst>
          </p:cNvPr>
          <p:cNvSpPr/>
          <p:nvPr/>
        </p:nvSpPr>
        <p:spPr>
          <a:xfrm>
            <a:off x="1839395" y="4586601"/>
            <a:ext cx="2712482" cy="229798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B056AE20-7A99-4681-898B-EE9F7B2D1EA4}"/>
              </a:ext>
            </a:extLst>
          </p:cNvPr>
          <p:cNvSpPr/>
          <p:nvPr/>
        </p:nvSpPr>
        <p:spPr>
          <a:xfrm>
            <a:off x="4692338" y="3477542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EE77D3CC-7681-4A7F-8096-B64B51F50F01}"/>
              </a:ext>
            </a:extLst>
          </p:cNvPr>
          <p:cNvCxnSpPr>
            <a:cxnSpLocks/>
          </p:cNvCxnSpPr>
          <p:nvPr/>
        </p:nvCxnSpPr>
        <p:spPr>
          <a:xfrm>
            <a:off x="7177837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C62A80E4-236B-4EB4-B00B-2DDE9133A748}"/>
              </a:ext>
            </a:extLst>
          </p:cNvPr>
          <p:cNvGrpSpPr>
            <a:grpSpLocks noChangeAspect="1"/>
          </p:cNvGrpSpPr>
          <p:nvPr/>
        </p:nvGrpSpPr>
        <p:grpSpPr>
          <a:xfrm>
            <a:off x="918617" y="1486709"/>
            <a:ext cx="279487" cy="288000"/>
            <a:chOff x="1749425" y="958850"/>
            <a:chExt cx="1250950" cy="1289051"/>
          </a:xfrm>
          <a:solidFill>
            <a:schemeClr val="bg1">
              <a:lumMod val="50000"/>
            </a:schemeClr>
          </a:solidFill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AF97C663-7E62-4DB5-BB2C-5C369754A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1220788"/>
              <a:ext cx="1250950" cy="1027113"/>
            </a:xfrm>
            <a:custGeom>
              <a:avLst/>
              <a:gdLst>
                <a:gd name="T0" fmla="*/ 137 w 383"/>
                <a:gd name="T1" fmla="*/ 65 h 315"/>
                <a:gd name="T2" fmla="*/ 137 w 383"/>
                <a:gd name="T3" fmla="*/ 192 h 315"/>
                <a:gd name="T4" fmla="*/ 141 w 383"/>
                <a:gd name="T5" fmla="*/ 193 h 315"/>
                <a:gd name="T6" fmla="*/ 367 w 383"/>
                <a:gd name="T7" fmla="*/ 193 h 315"/>
                <a:gd name="T8" fmla="*/ 373 w 383"/>
                <a:gd name="T9" fmla="*/ 193 h 315"/>
                <a:gd name="T10" fmla="*/ 383 w 383"/>
                <a:gd name="T11" fmla="*/ 207 h 315"/>
                <a:gd name="T12" fmla="*/ 372 w 383"/>
                <a:gd name="T13" fmla="*/ 218 h 315"/>
                <a:gd name="T14" fmla="*/ 366 w 383"/>
                <a:gd name="T15" fmla="*/ 219 h 315"/>
                <a:gd name="T16" fmla="*/ 141 w 383"/>
                <a:gd name="T17" fmla="*/ 219 h 315"/>
                <a:gd name="T18" fmla="*/ 137 w 383"/>
                <a:gd name="T19" fmla="*/ 219 h 315"/>
                <a:gd name="T20" fmla="*/ 136 w 383"/>
                <a:gd name="T21" fmla="*/ 223 h 315"/>
                <a:gd name="T22" fmla="*/ 136 w 383"/>
                <a:gd name="T23" fmla="*/ 289 h 315"/>
                <a:gd name="T24" fmla="*/ 126 w 383"/>
                <a:gd name="T25" fmla="*/ 308 h 315"/>
                <a:gd name="T26" fmla="*/ 98 w 383"/>
                <a:gd name="T27" fmla="*/ 293 h 315"/>
                <a:gd name="T28" fmla="*/ 98 w 383"/>
                <a:gd name="T29" fmla="*/ 288 h 315"/>
                <a:gd name="T30" fmla="*/ 98 w 383"/>
                <a:gd name="T31" fmla="*/ 177 h 315"/>
                <a:gd name="T32" fmla="*/ 98 w 383"/>
                <a:gd name="T33" fmla="*/ 173 h 315"/>
                <a:gd name="T34" fmla="*/ 83 w 383"/>
                <a:gd name="T35" fmla="*/ 173 h 315"/>
                <a:gd name="T36" fmla="*/ 83 w 383"/>
                <a:gd name="T37" fmla="*/ 177 h 315"/>
                <a:gd name="T38" fmla="*/ 83 w 383"/>
                <a:gd name="T39" fmla="*/ 290 h 315"/>
                <a:gd name="T40" fmla="*/ 68 w 383"/>
                <a:gd name="T41" fmla="*/ 310 h 315"/>
                <a:gd name="T42" fmla="*/ 44 w 383"/>
                <a:gd name="T43" fmla="*/ 292 h 315"/>
                <a:gd name="T44" fmla="*/ 44 w 383"/>
                <a:gd name="T45" fmla="*/ 287 h 315"/>
                <a:gd name="T46" fmla="*/ 44 w 383"/>
                <a:gd name="T47" fmla="*/ 147 h 315"/>
                <a:gd name="T48" fmla="*/ 44 w 383"/>
                <a:gd name="T49" fmla="*/ 142 h 315"/>
                <a:gd name="T50" fmla="*/ 41 w 383"/>
                <a:gd name="T51" fmla="*/ 151 h 315"/>
                <a:gd name="T52" fmla="*/ 38 w 383"/>
                <a:gd name="T53" fmla="*/ 159 h 315"/>
                <a:gd name="T54" fmla="*/ 16 w 383"/>
                <a:gd name="T55" fmla="*/ 170 h 315"/>
                <a:gd name="T56" fmla="*/ 2 w 383"/>
                <a:gd name="T57" fmla="*/ 148 h 315"/>
                <a:gd name="T58" fmla="*/ 9 w 383"/>
                <a:gd name="T59" fmla="*/ 125 h 315"/>
                <a:gd name="T60" fmla="*/ 35 w 383"/>
                <a:gd name="T61" fmla="*/ 44 h 315"/>
                <a:gd name="T62" fmla="*/ 68 w 383"/>
                <a:gd name="T63" fmla="*/ 20 h 315"/>
                <a:gd name="T64" fmla="*/ 120 w 383"/>
                <a:gd name="T65" fmla="*/ 20 h 315"/>
                <a:gd name="T66" fmla="*/ 136 w 383"/>
                <a:gd name="T67" fmla="*/ 23 h 315"/>
                <a:gd name="T68" fmla="*/ 171 w 383"/>
                <a:gd name="T69" fmla="*/ 36 h 315"/>
                <a:gd name="T70" fmla="*/ 184 w 383"/>
                <a:gd name="T71" fmla="*/ 16 h 315"/>
                <a:gd name="T72" fmla="*/ 188 w 383"/>
                <a:gd name="T73" fmla="*/ 11 h 315"/>
                <a:gd name="T74" fmla="*/ 214 w 383"/>
                <a:gd name="T75" fmla="*/ 5 h 315"/>
                <a:gd name="T76" fmla="*/ 219 w 383"/>
                <a:gd name="T77" fmla="*/ 32 h 315"/>
                <a:gd name="T78" fmla="*/ 202 w 383"/>
                <a:gd name="T79" fmla="*/ 58 h 315"/>
                <a:gd name="T80" fmla="*/ 194 w 383"/>
                <a:gd name="T81" fmla="*/ 70 h 315"/>
                <a:gd name="T82" fmla="*/ 170 w 383"/>
                <a:gd name="T83" fmla="*/ 77 h 315"/>
                <a:gd name="T84" fmla="*/ 137 w 383"/>
                <a:gd name="T85" fmla="*/ 6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" h="315">
                  <a:moveTo>
                    <a:pt x="137" y="65"/>
                  </a:moveTo>
                  <a:cubicBezTo>
                    <a:pt x="137" y="108"/>
                    <a:pt x="137" y="150"/>
                    <a:pt x="137" y="192"/>
                  </a:cubicBezTo>
                  <a:cubicBezTo>
                    <a:pt x="138" y="193"/>
                    <a:pt x="140" y="193"/>
                    <a:pt x="141" y="193"/>
                  </a:cubicBezTo>
                  <a:cubicBezTo>
                    <a:pt x="217" y="193"/>
                    <a:pt x="292" y="193"/>
                    <a:pt x="367" y="193"/>
                  </a:cubicBezTo>
                  <a:cubicBezTo>
                    <a:pt x="369" y="193"/>
                    <a:pt x="371" y="193"/>
                    <a:pt x="373" y="193"/>
                  </a:cubicBezTo>
                  <a:cubicBezTo>
                    <a:pt x="379" y="194"/>
                    <a:pt x="383" y="200"/>
                    <a:pt x="383" y="207"/>
                  </a:cubicBezTo>
                  <a:cubicBezTo>
                    <a:pt x="382" y="213"/>
                    <a:pt x="378" y="218"/>
                    <a:pt x="372" y="218"/>
                  </a:cubicBezTo>
                  <a:cubicBezTo>
                    <a:pt x="370" y="219"/>
                    <a:pt x="368" y="219"/>
                    <a:pt x="366" y="219"/>
                  </a:cubicBezTo>
                  <a:cubicBezTo>
                    <a:pt x="291" y="219"/>
                    <a:pt x="216" y="219"/>
                    <a:pt x="141" y="219"/>
                  </a:cubicBezTo>
                  <a:cubicBezTo>
                    <a:pt x="140" y="219"/>
                    <a:pt x="138" y="219"/>
                    <a:pt x="137" y="219"/>
                  </a:cubicBezTo>
                  <a:cubicBezTo>
                    <a:pt x="136" y="221"/>
                    <a:pt x="136" y="222"/>
                    <a:pt x="136" y="223"/>
                  </a:cubicBezTo>
                  <a:cubicBezTo>
                    <a:pt x="136" y="245"/>
                    <a:pt x="136" y="267"/>
                    <a:pt x="136" y="289"/>
                  </a:cubicBezTo>
                  <a:cubicBezTo>
                    <a:pt x="136" y="298"/>
                    <a:pt x="133" y="304"/>
                    <a:pt x="126" y="308"/>
                  </a:cubicBezTo>
                  <a:cubicBezTo>
                    <a:pt x="115" y="315"/>
                    <a:pt x="99" y="307"/>
                    <a:pt x="98" y="293"/>
                  </a:cubicBezTo>
                  <a:cubicBezTo>
                    <a:pt x="98" y="291"/>
                    <a:pt x="98" y="290"/>
                    <a:pt x="98" y="288"/>
                  </a:cubicBezTo>
                  <a:cubicBezTo>
                    <a:pt x="98" y="251"/>
                    <a:pt x="98" y="214"/>
                    <a:pt x="98" y="177"/>
                  </a:cubicBezTo>
                  <a:cubicBezTo>
                    <a:pt x="98" y="176"/>
                    <a:pt x="98" y="175"/>
                    <a:pt x="98" y="173"/>
                  </a:cubicBezTo>
                  <a:cubicBezTo>
                    <a:pt x="93" y="173"/>
                    <a:pt x="88" y="173"/>
                    <a:pt x="83" y="173"/>
                  </a:cubicBezTo>
                  <a:cubicBezTo>
                    <a:pt x="82" y="174"/>
                    <a:pt x="83" y="176"/>
                    <a:pt x="83" y="177"/>
                  </a:cubicBezTo>
                  <a:cubicBezTo>
                    <a:pt x="83" y="215"/>
                    <a:pt x="83" y="253"/>
                    <a:pt x="83" y="290"/>
                  </a:cubicBezTo>
                  <a:cubicBezTo>
                    <a:pt x="83" y="300"/>
                    <a:pt x="77" y="308"/>
                    <a:pt x="68" y="310"/>
                  </a:cubicBezTo>
                  <a:cubicBezTo>
                    <a:pt x="56" y="313"/>
                    <a:pt x="45" y="305"/>
                    <a:pt x="44" y="292"/>
                  </a:cubicBezTo>
                  <a:cubicBezTo>
                    <a:pt x="44" y="290"/>
                    <a:pt x="44" y="289"/>
                    <a:pt x="44" y="287"/>
                  </a:cubicBezTo>
                  <a:cubicBezTo>
                    <a:pt x="44" y="240"/>
                    <a:pt x="44" y="194"/>
                    <a:pt x="44" y="147"/>
                  </a:cubicBezTo>
                  <a:cubicBezTo>
                    <a:pt x="44" y="145"/>
                    <a:pt x="44" y="144"/>
                    <a:pt x="44" y="142"/>
                  </a:cubicBezTo>
                  <a:cubicBezTo>
                    <a:pt x="42" y="145"/>
                    <a:pt x="42" y="148"/>
                    <a:pt x="41" y="151"/>
                  </a:cubicBezTo>
                  <a:cubicBezTo>
                    <a:pt x="40" y="154"/>
                    <a:pt x="39" y="156"/>
                    <a:pt x="38" y="159"/>
                  </a:cubicBezTo>
                  <a:cubicBezTo>
                    <a:pt x="35" y="168"/>
                    <a:pt x="25" y="173"/>
                    <a:pt x="16" y="170"/>
                  </a:cubicBezTo>
                  <a:cubicBezTo>
                    <a:pt x="7" y="167"/>
                    <a:pt x="0" y="158"/>
                    <a:pt x="2" y="148"/>
                  </a:cubicBezTo>
                  <a:cubicBezTo>
                    <a:pt x="4" y="140"/>
                    <a:pt x="7" y="133"/>
                    <a:pt x="9" y="125"/>
                  </a:cubicBezTo>
                  <a:cubicBezTo>
                    <a:pt x="18" y="98"/>
                    <a:pt x="26" y="71"/>
                    <a:pt x="35" y="44"/>
                  </a:cubicBezTo>
                  <a:cubicBezTo>
                    <a:pt x="40" y="28"/>
                    <a:pt x="51" y="20"/>
                    <a:pt x="68" y="20"/>
                  </a:cubicBezTo>
                  <a:cubicBezTo>
                    <a:pt x="85" y="20"/>
                    <a:pt x="103" y="20"/>
                    <a:pt x="120" y="20"/>
                  </a:cubicBezTo>
                  <a:cubicBezTo>
                    <a:pt x="125" y="20"/>
                    <a:pt x="130" y="21"/>
                    <a:pt x="136" y="23"/>
                  </a:cubicBezTo>
                  <a:cubicBezTo>
                    <a:pt x="147" y="27"/>
                    <a:pt x="159" y="31"/>
                    <a:pt x="171" y="36"/>
                  </a:cubicBezTo>
                  <a:cubicBezTo>
                    <a:pt x="175" y="29"/>
                    <a:pt x="180" y="23"/>
                    <a:pt x="184" y="16"/>
                  </a:cubicBezTo>
                  <a:cubicBezTo>
                    <a:pt x="185" y="14"/>
                    <a:pt x="187" y="12"/>
                    <a:pt x="188" y="11"/>
                  </a:cubicBezTo>
                  <a:cubicBezTo>
                    <a:pt x="194" y="2"/>
                    <a:pt x="205" y="0"/>
                    <a:pt x="214" y="5"/>
                  </a:cubicBezTo>
                  <a:cubicBezTo>
                    <a:pt x="222" y="11"/>
                    <a:pt x="225" y="23"/>
                    <a:pt x="219" y="32"/>
                  </a:cubicBezTo>
                  <a:cubicBezTo>
                    <a:pt x="214" y="41"/>
                    <a:pt x="208" y="50"/>
                    <a:pt x="202" y="58"/>
                  </a:cubicBezTo>
                  <a:cubicBezTo>
                    <a:pt x="199" y="62"/>
                    <a:pt x="196" y="66"/>
                    <a:pt x="194" y="70"/>
                  </a:cubicBezTo>
                  <a:cubicBezTo>
                    <a:pt x="188" y="78"/>
                    <a:pt x="180" y="81"/>
                    <a:pt x="170" y="77"/>
                  </a:cubicBezTo>
                  <a:cubicBezTo>
                    <a:pt x="159" y="73"/>
                    <a:pt x="148" y="69"/>
                    <a:pt x="13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EB8A8536-3D6F-435D-B86C-1CE93D79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0" y="1477963"/>
              <a:ext cx="315913" cy="309563"/>
            </a:xfrm>
            <a:custGeom>
              <a:avLst/>
              <a:gdLst>
                <a:gd name="T0" fmla="*/ 49 w 97"/>
                <a:gd name="T1" fmla="*/ 0 h 95"/>
                <a:gd name="T2" fmla="*/ 79 w 97"/>
                <a:gd name="T3" fmla="*/ 0 h 95"/>
                <a:gd name="T4" fmla="*/ 97 w 97"/>
                <a:gd name="T5" fmla="*/ 18 h 95"/>
                <a:gd name="T6" fmla="*/ 97 w 97"/>
                <a:gd name="T7" fmla="*/ 78 h 95"/>
                <a:gd name="T8" fmla="*/ 80 w 97"/>
                <a:gd name="T9" fmla="*/ 95 h 95"/>
                <a:gd name="T10" fmla="*/ 18 w 97"/>
                <a:gd name="T11" fmla="*/ 95 h 95"/>
                <a:gd name="T12" fmla="*/ 0 w 97"/>
                <a:gd name="T13" fmla="*/ 78 h 95"/>
                <a:gd name="T14" fmla="*/ 0 w 97"/>
                <a:gd name="T15" fmla="*/ 17 h 95"/>
                <a:gd name="T16" fmla="*/ 18 w 97"/>
                <a:gd name="T17" fmla="*/ 0 h 95"/>
                <a:gd name="T18" fmla="*/ 49 w 97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5">
                  <a:moveTo>
                    <a:pt x="49" y="0"/>
                  </a:moveTo>
                  <a:cubicBezTo>
                    <a:pt x="59" y="0"/>
                    <a:pt x="69" y="0"/>
                    <a:pt x="79" y="0"/>
                  </a:cubicBezTo>
                  <a:cubicBezTo>
                    <a:pt x="90" y="0"/>
                    <a:pt x="97" y="7"/>
                    <a:pt x="97" y="18"/>
                  </a:cubicBezTo>
                  <a:cubicBezTo>
                    <a:pt x="97" y="38"/>
                    <a:pt x="97" y="58"/>
                    <a:pt x="97" y="78"/>
                  </a:cubicBezTo>
                  <a:cubicBezTo>
                    <a:pt x="97" y="88"/>
                    <a:pt x="90" y="95"/>
                    <a:pt x="80" y="95"/>
                  </a:cubicBezTo>
                  <a:cubicBezTo>
                    <a:pt x="59" y="95"/>
                    <a:pt x="38" y="95"/>
                    <a:pt x="18" y="95"/>
                  </a:cubicBezTo>
                  <a:cubicBezTo>
                    <a:pt x="7" y="95"/>
                    <a:pt x="0" y="88"/>
                    <a:pt x="0" y="78"/>
                  </a:cubicBezTo>
                  <a:cubicBezTo>
                    <a:pt x="0" y="58"/>
                    <a:pt x="0" y="3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8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6D824112-AF12-489E-905C-3CCCDCF2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477963"/>
              <a:ext cx="315913" cy="309563"/>
            </a:xfrm>
            <a:custGeom>
              <a:avLst/>
              <a:gdLst>
                <a:gd name="T0" fmla="*/ 3 w 97"/>
                <a:gd name="T1" fmla="*/ 7 h 95"/>
                <a:gd name="T2" fmla="*/ 13 w 97"/>
                <a:gd name="T3" fmla="*/ 11 h 95"/>
                <a:gd name="T4" fmla="*/ 47 w 97"/>
                <a:gd name="T5" fmla="*/ 2 h 95"/>
                <a:gd name="T6" fmla="*/ 52 w 97"/>
                <a:gd name="T7" fmla="*/ 0 h 95"/>
                <a:gd name="T8" fmla="*/ 79 w 97"/>
                <a:gd name="T9" fmla="*/ 0 h 95"/>
                <a:gd name="T10" fmla="*/ 97 w 97"/>
                <a:gd name="T11" fmla="*/ 18 h 95"/>
                <a:gd name="T12" fmla="*/ 97 w 97"/>
                <a:gd name="T13" fmla="*/ 77 h 95"/>
                <a:gd name="T14" fmla="*/ 79 w 97"/>
                <a:gd name="T15" fmla="*/ 95 h 95"/>
                <a:gd name="T16" fmla="*/ 18 w 97"/>
                <a:gd name="T17" fmla="*/ 95 h 95"/>
                <a:gd name="T18" fmla="*/ 0 w 97"/>
                <a:gd name="T19" fmla="*/ 77 h 95"/>
                <a:gd name="T20" fmla="*/ 0 w 97"/>
                <a:gd name="T21" fmla="*/ 18 h 95"/>
                <a:gd name="T22" fmla="*/ 3 w 97"/>
                <a:gd name="T23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95">
                  <a:moveTo>
                    <a:pt x="3" y="7"/>
                  </a:moveTo>
                  <a:cubicBezTo>
                    <a:pt x="7" y="9"/>
                    <a:pt x="10" y="10"/>
                    <a:pt x="13" y="11"/>
                  </a:cubicBezTo>
                  <a:cubicBezTo>
                    <a:pt x="26" y="15"/>
                    <a:pt x="38" y="12"/>
                    <a:pt x="47" y="2"/>
                  </a:cubicBezTo>
                  <a:cubicBezTo>
                    <a:pt x="48" y="1"/>
                    <a:pt x="50" y="0"/>
                    <a:pt x="52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90" y="0"/>
                    <a:pt x="97" y="7"/>
                    <a:pt x="97" y="18"/>
                  </a:cubicBezTo>
                  <a:cubicBezTo>
                    <a:pt x="97" y="38"/>
                    <a:pt x="97" y="57"/>
                    <a:pt x="97" y="77"/>
                  </a:cubicBezTo>
                  <a:cubicBezTo>
                    <a:pt x="97" y="88"/>
                    <a:pt x="90" y="95"/>
                    <a:pt x="79" y="95"/>
                  </a:cubicBezTo>
                  <a:cubicBezTo>
                    <a:pt x="58" y="95"/>
                    <a:pt x="38" y="95"/>
                    <a:pt x="18" y="95"/>
                  </a:cubicBezTo>
                  <a:cubicBezTo>
                    <a:pt x="7" y="95"/>
                    <a:pt x="0" y="88"/>
                    <a:pt x="0" y="77"/>
                  </a:cubicBezTo>
                  <a:cubicBezTo>
                    <a:pt x="0" y="58"/>
                    <a:pt x="0" y="38"/>
                    <a:pt x="0" y="18"/>
                  </a:cubicBezTo>
                  <a:cubicBezTo>
                    <a:pt x="0" y="14"/>
                    <a:pt x="1" y="11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7E87539E-1D12-45C1-80DB-7D85CD78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0" y="1076325"/>
              <a:ext cx="320675" cy="309563"/>
            </a:xfrm>
            <a:custGeom>
              <a:avLst/>
              <a:gdLst>
                <a:gd name="T0" fmla="*/ 14 w 98"/>
                <a:gd name="T1" fmla="*/ 94 h 95"/>
                <a:gd name="T2" fmla="*/ 21 w 98"/>
                <a:gd name="T3" fmla="*/ 83 h 95"/>
                <a:gd name="T4" fmla="*/ 11 w 98"/>
                <a:gd name="T5" fmla="*/ 38 h 95"/>
                <a:gd name="T6" fmla="*/ 5 w 98"/>
                <a:gd name="T7" fmla="*/ 35 h 95"/>
                <a:gd name="T8" fmla="*/ 1 w 98"/>
                <a:gd name="T9" fmla="*/ 29 h 95"/>
                <a:gd name="T10" fmla="*/ 1 w 98"/>
                <a:gd name="T11" fmla="*/ 17 h 95"/>
                <a:gd name="T12" fmla="*/ 18 w 98"/>
                <a:gd name="T13" fmla="*/ 0 h 95"/>
                <a:gd name="T14" fmla="*/ 81 w 98"/>
                <a:gd name="T15" fmla="*/ 0 h 95"/>
                <a:gd name="T16" fmla="*/ 98 w 98"/>
                <a:gd name="T17" fmla="*/ 17 h 95"/>
                <a:gd name="T18" fmla="*/ 98 w 98"/>
                <a:gd name="T19" fmla="*/ 78 h 95"/>
                <a:gd name="T20" fmla="*/ 81 w 98"/>
                <a:gd name="T21" fmla="*/ 95 h 95"/>
                <a:gd name="T22" fmla="*/ 19 w 98"/>
                <a:gd name="T23" fmla="*/ 95 h 95"/>
                <a:gd name="T24" fmla="*/ 14 w 98"/>
                <a:gd name="T2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95">
                  <a:moveTo>
                    <a:pt x="14" y="94"/>
                  </a:moveTo>
                  <a:cubicBezTo>
                    <a:pt x="16" y="90"/>
                    <a:pt x="19" y="87"/>
                    <a:pt x="21" y="83"/>
                  </a:cubicBezTo>
                  <a:cubicBezTo>
                    <a:pt x="31" y="68"/>
                    <a:pt x="26" y="47"/>
                    <a:pt x="11" y="38"/>
                  </a:cubicBezTo>
                  <a:cubicBezTo>
                    <a:pt x="9" y="37"/>
                    <a:pt x="7" y="36"/>
                    <a:pt x="5" y="35"/>
                  </a:cubicBezTo>
                  <a:cubicBezTo>
                    <a:pt x="2" y="35"/>
                    <a:pt x="0" y="33"/>
                    <a:pt x="1" y="29"/>
                  </a:cubicBezTo>
                  <a:cubicBezTo>
                    <a:pt x="1" y="25"/>
                    <a:pt x="1" y="21"/>
                    <a:pt x="1" y="17"/>
                  </a:cubicBezTo>
                  <a:cubicBezTo>
                    <a:pt x="1" y="7"/>
                    <a:pt x="9" y="0"/>
                    <a:pt x="18" y="0"/>
                  </a:cubicBezTo>
                  <a:cubicBezTo>
                    <a:pt x="39" y="0"/>
                    <a:pt x="60" y="0"/>
                    <a:pt x="81" y="0"/>
                  </a:cubicBezTo>
                  <a:cubicBezTo>
                    <a:pt x="91" y="0"/>
                    <a:pt x="98" y="7"/>
                    <a:pt x="98" y="17"/>
                  </a:cubicBezTo>
                  <a:cubicBezTo>
                    <a:pt x="98" y="37"/>
                    <a:pt x="98" y="58"/>
                    <a:pt x="98" y="78"/>
                  </a:cubicBezTo>
                  <a:cubicBezTo>
                    <a:pt x="98" y="88"/>
                    <a:pt x="91" y="95"/>
                    <a:pt x="81" y="95"/>
                  </a:cubicBezTo>
                  <a:cubicBezTo>
                    <a:pt x="60" y="95"/>
                    <a:pt x="39" y="95"/>
                    <a:pt x="19" y="95"/>
                  </a:cubicBezTo>
                  <a:cubicBezTo>
                    <a:pt x="17" y="95"/>
                    <a:pt x="16" y="95"/>
                    <a:pt x="14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89E39461-2DD1-444B-979C-BE07F685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958850"/>
              <a:ext cx="271463" cy="284163"/>
            </a:xfrm>
            <a:custGeom>
              <a:avLst/>
              <a:gdLst>
                <a:gd name="T0" fmla="*/ 41 w 83"/>
                <a:gd name="T1" fmla="*/ 0 h 87"/>
                <a:gd name="T2" fmla="*/ 83 w 83"/>
                <a:gd name="T3" fmla="*/ 44 h 87"/>
                <a:gd name="T4" fmla="*/ 41 w 83"/>
                <a:gd name="T5" fmla="*/ 86 h 87"/>
                <a:gd name="T6" fmla="*/ 0 w 83"/>
                <a:gd name="T7" fmla="*/ 43 h 87"/>
                <a:gd name="T8" fmla="*/ 41 w 83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7">
                  <a:moveTo>
                    <a:pt x="41" y="0"/>
                  </a:moveTo>
                  <a:cubicBezTo>
                    <a:pt x="65" y="0"/>
                    <a:pt x="83" y="20"/>
                    <a:pt x="83" y="44"/>
                  </a:cubicBezTo>
                  <a:cubicBezTo>
                    <a:pt x="83" y="67"/>
                    <a:pt x="64" y="87"/>
                    <a:pt x="41" y="86"/>
                  </a:cubicBezTo>
                  <a:cubicBezTo>
                    <a:pt x="18" y="86"/>
                    <a:pt x="0" y="67"/>
                    <a:pt x="0" y="43"/>
                  </a:cubicBezTo>
                  <a:cubicBezTo>
                    <a:pt x="0" y="20"/>
                    <a:pt x="18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0AE366E6-F4AB-48FA-9721-C22A38E07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238" y="1073150"/>
              <a:ext cx="209550" cy="212725"/>
            </a:xfrm>
            <a:custGeom>
              <a:avLst/>
              <a:gdLst>
                <a:gd name="T0" fmla="*/ 20 w 64"/>
                <a:gd name="T1" fmla="*/ 1 h 65"/>
                <a:gd name="T2" fmla="*/ 50 w 64"/>
                <a:gd name="T3" fmla="*/ 1 h 65"/>
                <a:gd name="T4" fmla="*/ 63 w 64"/>
                <a:gd name="T5" fmla="*/ 16 h 65"/>
                <a:gd name="T6" fmla="*/ 63 w 64"/>
                <a:gd name="T7" fmla="*/ 37 h 65"/>
                <a:gd name="T8" fmla="*/ 62 w 64"/>
                <a:gd name="T9" fmla="*/ 39 h 65"/>
                <a:gd name="T10" fmla="*/ 47 w 64"/>
                <a:gd name="T11" fmla="*/ 57 h 65"/>
                <a:gd name="T12" fmla="*/ 42 w 64"/>
                <a:gd name="T13" fmla="*/ 65 h 65"/>
                <a:gd name="T14" fmla="*/ 0 w 64"/>
                <a:gd name="T15" fmla="*/ 52 h 65"/>
                <a:gd name="T16" fmla="*/ 20 w 6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5">
                  <a:moveTo>
                    <a:pt x="20" y="1"/>
                  </a:moveTo>
                  <a:cubicBezTo>
                    <a:pt x="30" y="1"/>
                    <a:pt x="40" y="0"/>
                    <a:pt x="50" y="1"/>
                  </a:cubicBezTo>
                  <a:cubicBezTo>
                    <a:pt x="57" y="2"/>
                    <a:pt x="63" y="8"/>
                    <a:pt x="63" y="16"/>
                  </a:cubicBezTo>
                  <a:cubicBezTo>
                    <a:pt x="64" y="23"/>
                    <a:pt x="63" y="30"/>
                    <a:pt x="63" y="37"/>
                  </a:cubicBezTo>
                  <a:cubicBezTo>
                    <a:pt x="64" y="38"/>
                    <a:pt x="63" y="39"/>
                    <a:pt x="62" y="39"/>
                  </a:cubicBezTo>
                  <a:cubicBezTo>
                    <a:pt x="55" y="44"/>
                    <a:pt x="52" y="51"/>
                    <a:pt x="47" y="57"/>
                  </a:cubicBezTo>
                  <a:cubicBezTo>
                    <a:pt x="46" y="60"/>
                    <a:pt x="44" y="62"/>
                    <a:pt x="42" y="65"/>
                  </a:cubicBezTo>
                  <a:cubicBezTo>
                    <a:pt x="28" y="61"/>
                    <a:pt x="15" y="54"/>
                    <a:pt x="0" y="52"/>
                  </a:cubicBezTo>
                  <a:cubicBezTo>
                    <a:pt x="16" y="38"/>
                    <a:pt x="23" y="2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5596465-310E-4967-B290-3C16F275A15E}"/>
              </a:ext>
            </a:extLst>
          </p:cNvPr>
          <p:cNvGrpSpPr>
            <a:grpSpLocks noChangeAspect="1"/>
          </p:cNvGrpSpPr>
          <p:nvPr/>
        </p:nvGrpSpPr>
        <p:grpSpPr>
          <a:xfrm>
            <a:off x="6149249" y="1486709"/>
            <a:ext cx="281652" cy="288000"/>
            <a:chOff x="7449343" y="4714875"/>
            <a:chExt cx="774700" cy="792162"/>
          </a:xfrm>
          <a:solidFill>
            <a:schemeClr val="bg1">
              <a:lumMod val="50000"/>
            </a:schemeClr>
          </a:solidFill>
        </p:grpSpPr>
        <p:sp>
          <p:nvSpPr>
            <p:cNvPr id="104" name="Freeform 236">
              <a:extLst>
                <a:ext uri="{FF2B5EF4-FFF2-40B4-BE49-F238E27FC236}">
                  <a16:creationId xmlns:a16="http://schemas.microsoft.com/office/drawing/2014/main" id="{8971EB3A-C187-4325-8119-8C3577670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343" y="4714875"/>
              <a:ext cx="712788" cy="747712"/>
            </a:xfrm>
            <a:custGeom>
              <a:avLst/>
              <a:gdLst>
                <a:gd name="T0" fmla="*/ 19 w 328"/>
                <a:gd name="T1" fmla="*/ 289 h 346"/>
                <a:gd name="T2" fmla="*/ 20 w 328"/>
                <a:gd name="T3" fmla="*/ 299 h 346"/>
                <a:gd name="T4" fmla="*/ 21 w 328"/>
                <a:gd name="T5" fmla="*/ 302 h 346"/>
                <a:gd name="T6" fmla="*/ 21 w 328"/>
                <a:gd name="T7" fmla="*/ 302 h 346"/>
                <a:gd name="T8" fmla="*/ 23 w 328"/>
                <a:gd name="T9" fmla="*/ 306 h 346"/>
                <a:gd name="T10" fmla="*/ 26 w 328"/>
                <a:gd name="T11" fmla="*/ 313 h 346"/>
                <a:gd name="T12" fmla="*/ 27 w 328"/>
                <a:gd name="T13" fmla="*/ 314 h 346"/>
                <a:gd name="T14" fmla="*/ 41 w 328"/>
                <a:gd name="T15" fmla="*/ 325 h 346"/>
                <a:gd name="T16" fmla="*/ 43 w 328"/>
                <a:gd name="T17" fmla="*/ 326 h 346"/>
                <a:gd name="T18" fmla="*/ 48 w 328"/>
                <a:gd name="T19" fmla="*/ 326 h 346"/>
                <a:gd name="T20" fmla="*/ 49 w 328"/>
                <a:gd name="T21" fmla="*/ 328 h 346"/>
                <a:gd name="T22" fmla="*/ 58 w 328"/>
                <a:gd name="T23" fmla="*/ 328 h 346"/>
                <a:gd name="T24" fmla="*/ 268 w 328"/>
                <a:gd name="T25" fmla="*/ 328 h 346"/>
                <a:gd name="T26" fmla="*/ 279 w 328"/>
                <a:gd name="T27" fmla="*/ 332 h 346"/>
                <a:gd name="T28" fmla="*/ 276 w 328"/>
                <a:gd name="T29" fmla="*/ 343 h 346"/>
                <a:gd name="T30" fmla="*/ 263 w 328"/>
                <a:gd name="T31" fmla="*/ 346 h 346"/>
                <a:gd name="T32" fmla="*/ 50 w 328"/>
                <a:gd name="T33" fmla="*/ 346 h 346"/>
                <a:gd name="T34" fmla="*/ 0 w 328"/>
                <a:gd name="T35" fmla="*/ 296 h 346"/>
                <a:gd name="T36" fmla="*/ 0 w 328"/>
                <a:gd name="T37" fmla="*/ 49 h 346"/>
                <a:gd name="T38" fmla="*/ 48 w 328"/>
                <a:gd name="T39" fmla="*/ 1 h 346"/>
                <a:gd name="T40" fmla="*/ 280 w 328"/>
                <a:gd name="T41" fmla="*/ 1 h 346"/>
                <a:gd name="T42" fmla="*/ 326 w 328"/>
                <a:gd name="T43" fmla="*/ 40 h 346"/>
                <a:gd name="T44" fmla="*/ 328 w 328"/>
                <a:gd name="T45" fmla="*/ 73 h 346"/>
                <a:gd name="T46" fmla="*/ 328 w 328"/>
                <a:gd name="T47" fmla="*/ 289 h 346"/>
                <a:gd name="T48" fmla="*/ 322 w 328"/>
                <a:gd name="T49" fmla="*/ 300 h 346"/>
                <a:gd name="T50" fmla="*/ 312 w 328"/>
                <a:gd name="T51" fmla="*/ 297 h 346"/>
                <a:gd name="T52" fmla="*/ 310 w 328"/>
                <a:gd name="T53" fmla="*/ 294 h 346"/>
                <a:gd name="T54" fmla="*/ 311 w 328"/>
                <a:gd name="T55" fmla="*/ 193 h 346"/>
                <a:gd name="T56" fmla="*/ 311 w 328"/>
                <a:gd name="T57" fmla="*/ 63 h 346"/>
                <a:gd name="T58" fmla="*/ 297 w 328"/>
                <a:gd name="T59" fmla="*/ 28 h 346"/>
                <a:gd name="T60" fmla="*/ 294 w 328"/>
                <a:gd name="T61" fmla="*/ 26 h 346"/>
                <a:gd name="T62" fmla="*/ 267 w 328"/>
                <a:gd name="T63" fmla="*/ 18 h 346"/>
                <a:gd name="T64" fmla="*/ 63 w 328"/>
                <a:gd name="T65" fmla="*/ 18 h 346"/>
                <a:gd name="T66" fmla="*/ 46 w 328"/>
                <a:gd name="T67" fmla="*/ 20 h 346"/>
                <a:gd name="T68" fmla="*/ 45 w 328"/>
                <a:gd name="T69" fmla="*/ 21 h 346"/>
                <a:gd name="T70" fmla="*/ 45 w 328"/>
                <a:gd name="T71" fmla="*/ 22 h 346"/>
                <a:gd name="T72" fmla="*/ 43 w 328"/>
                <a:gd name="T73" fmla="*/ 23 h 346"/>
                <a:gd name="T74" fmla="*/ 36 w 328"/>
                <a:gd name="T75" fmla="*/ 25 h 346"/>
                <a:gd name="T76" fmla="*/ 35 w 328"/>
                <a:gd name="T77" fmla="*/ 26 h 346"/>
                <a:gd name="T78" fmla="*/ 25 w 328"/>
                <a:gd name="T79" fmla="*/ 35 h 346"/>
                <a:gd name="T80" fmla="*/ 24 w 328"/>
                <a:gd name="T81" fmla="*/ 36 h 346"/>
                <a:gd name="T82" fmla="*/ 22 w 328"/>
                <a:gd name="T83" fmla="*/ 41 h 346"/>
                <a:gd name="T84" fmla="*/ 21 w 328"/>
                <a:gd name="T85" fmla="*/ 45 h 346"/>
                <a:gd name="T86" fmla="*/ 21 w 328"/>
                <a:gd name="T87" fmla="*/ 46 h 346"/>
                <a:gd name="T88" fmla="*/ 20 w 328"/>
                <a:gd name="T89" fmla="*/ 47 h 346"/>
                <a:gd name="T90" fmla="*/ 19 w 328"/>
                <a:gd name="T91" fmla="*/ 59 h 346"/>
                <a:gd name="T92" fmla="*/ 18 w 328"/>
                <a:gd name="T93" fmla="*/ 67 h 346"/>
                <a:gd name="T94" fmla="*/ 18 w 328"/>
                <a:gd name="T95" fmla="*/ 281 h 346"/>
                <a:gd name="T96" fmla="*/ 19 w 328"/>
                <a:gd name="T97" fmla="*/ 28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8" h="346">
                  <a:moveTo>
                    <a:pt x="19" y="289"/>
                  </a:moveTo>
                  <a:cubicBezTo>
                    <a:pt x="19" y="292"/>
                    <a:pt x="20" y="296"/>
                    <a:pt x="20" y="299"/>
                  </a:cubicBezTo>
                  <a:cubicBezTo>
                    <a:pt x="19" y="301"/>
                    <a:pt x="20" y="301"/>
                    <a:pt x="21" y="302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21" y="305"/>
                    <a:pt x="23" y="306"/>
                  </a:cubicBezTo>
                  <a:cubicBezTo>
                    <a:pt x="24" y="309"/>
                    <a:pt x="25" y="311"/>
                    <a:pt x="26" y="313"/>
                  </a:cubicBezTo>
                  <a:cubicBezTo>
                    <a:pt x="26" y="314"/>
                    <a:pt x="26" y="314"/>
                    <a:pt x="27" y="314"/>
                  </a:cubicBezTo>
                  <a:cubicBezTo>
                    <a:pt x="30" y="320"/>
                    <a:pt x="35" y="323"/>
                    <a:pt x="41" y="325"/>
                  </a:cubicBezTo>
                  <a:cubicBezTo>
                    <a:pt x="42" y="326"/>
                    <a:pt x="42" y="326"/>
                    <a:pt x="43" y="326"/>
                  </a:cubicBezTo>
                  <a:cubicBezTo>
                    <a:pt x="45" y="326"/>
                    <a:pt x="46" y="326"/>
                    <a:pt x="48" y="326"/>
                  </a:cubicBezTo>
                  <a:cubicBezTo>
                    <a:pt x="48" y="327"/>
                    <a:pt x="49" y="327"/>
                    <a:pt x="49" y="328"/>
                  </a:cubicBezTo>
                  <a:cubicBezTo>
                    <a:pt x="52" y="329"/>
                    <a:pt x="55" y="328"/>
                    <a:pt x="58" y="328"/>
                  </a:cubicBezTo>
                  <a:cubicBezTo>
                    <a:pt x="128" y="328"/>
                    <a:pt x="198" y="328"/>
                    <a:pt x="268" y="328"/>
                  </a:cubicBezTo>
                  <a:cubicBezTo>
                    <a:pt x="272" y="328"/>
                    <a:pt x="276" y="329"/>
                    <a:pt x="279" y="332"/>
                  </a:cubicBezTo>
                  <a:cubicBezTo>
                    <a:pt x="282" y="336"/>
                    <a:pt x="282" y="342"/>
                    <a:pt x="276" y="343"/>
                  </a:cubicBezTo>
                  <a:cubicBezTo>
                    <a:pt x="272" y="345"/>
                    <a:pt x="268" y="346"/>
                    <a:pt x="263" y="346"/>
                  </a:cubicBezTo>
                  <a:cubicBezTo>
                    <a:pt x="192" y="346"/>
                    <a:pt x="121" y="346"/>
                    <a:pt x="50" y="346"/>
                  </a:cubicBezTo>
                  <a:cubicBezTo>
                    <a:pt x="20" y="345"/>
                    <a:pt x="0" y="326"/>
                    <a:pt x="0" y="296"/>
                  </a:cubicBezTo>
                  <a:cubicBezTo>
                    <a:pt x="0" y="213"/>
                    <a:pt x="0" y="131"/>
                    <a:pt x="0" y="49"/>
                  </a:cubicBezTo>
                  <a:cubicBezTo>
                    <a:pt x="0" y="20"/>
                    <a:pt x="23" y="1"/>
                    <a:pt x="48" y="1"/>
                  </a:cubicBezTo>
                  <a:cubicBezTo>
                    <a:pt x="126" y="0"/>
                    <a:pt x="203" y="0"/>
                    <a:pt x="280" y="1"/>
                  </a:cubicBezTo>
                  <a:cubicBezTo>
                    <a:pt x="300" y="1"/>
                    <a:pt x="322" y="17"/>
                    <a:pt x="326" y="40"/>
                  </a:cubicBezTo>
                  <a:cubicBezTo>
                    <a:pt x="328" y="51"/>
                    <a:pt x="328" y="62"/>
                    <a:pt x="328" y="73"/>
                  </a:cubicBezTo>
                  <a:cubicBezTo>
                    <a:pt x="328" y="145"/>
                    <a:pt x="328" y="217"/>
                    <a:pt x="328" y="289"/>
                  </a:cubicBezTo>
                  <a:cubicBezTo>
                    <a:pt x="328" y="294"/>
                    <a:pt x="326" y="298"/>
                    <a:pt x="322" y="300"/>
                  </a:cubicBezTo>
                  <a:cubicBezTo>
                    <a:pt x="318" y="302"/>
                    <a:pt x="315" y="300"/>
                    <a:pt x="312" y="297"/>
                  </a:cubicBezTo>
                  <a:cubicBezTo>
                    <a:pt x="311" y="296"/>
                    <a:pt x="310" y="296"/>
                    <a:pt x="310" y="294"/>
                  </a:cubicBezTo>
                  <a:cubicBezTo>
                    <a:pt x="312" y="260"/>
                    <a:pt x="311" y="227"/>
                    <a:pt x="311" y="193"/>
                  </a:cubicBezTo>
                  <a:cubicBezTo>
                    <a:pt x="311" y="150"/>
                    <a:pt x="310" y="107"/>
                    <a:pt x="311" y="63"/>
                  </a:cubicBezTo>
                  <a:cubicBezTo>
                    <a:pt x="311" y="49"/>
                    <a:pt x="307" y="37"/>
                    <a:pt x="297" y="28"/>
                  </a:cubicBezTo>
                  <a:cubicBezTo>
                    <a:pt x="297" y="26"/>
                    <a:pt x="295" y="26"/>
                    <a:pt x="294" y="26"/>
                  </a:cubicBezTo>
                  <a:cubicBezTo>
                    <a:pt x="286" y="19"/>
                    <a:pt x="276" y="19"/>
                    <a:pt x="267" y="18"/>
                  </a:cubicBezTo>
                  <a:cubicBezTo>
                    <a:pt x="199" y="18"/>
                    <a:pt x="131" y="18"/>
                    <a:pt x="63" y="18"/>
                  </a:cubicBezTo>
                  <a:cubicBezTo>
                    <a:pt x="58" y="18"/>
                    <a:pt x="52" y="20"/>
                    <a:pt x="46" y="20"/>
                  </a:cubicBezTo>
                  <a:cubicBezTo>
                    <a:pt x="46" y="20"/>
                    <a:pt x="45" y="21"/>
                    <a:pt x="45" y="21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4" y="22"/>
                    <a:pt x="43" y="22"/>
                    <a:pt x="43" y="23"/>
                  </a:cubicBezTo>
                  <a:cubicBezTo>
                    <a:pt x="40" y="21"/>
                    <a:pt x="38" y="25"/>
                    <a:pt x="36" y="25"/>
                  </a:cubicBezTo>
                  <a:cubicBezTo>
                    <a:pt x="36" y="25"/>
                    <a:pt x="35" y="26"/>
                    <a:pt x="35" y="26"/>
                  </a:cubicBezTo>
                  <a:cubicBezTo>
                    <a:pt x="31" y="28"/>
                    <a:pt x="28" y="32"/>
                    <a:pt x="25" y="35"/>
                  </a:cubicBezTo>
                  <a:cubicBezTo>
                    <a:pt x="25" y="35"/>
                    <a:pt x="24" y="35"/>
                    <a:pt x="24" y="36"/>
                  </a:cubicBezTo>
                  <a:cubicBezTo>
                    <a:pt x="24" y="38"/>
                    <a:pt x="23" y="39"/>
                    <a:pt x="22" y="41"/>
                  </a:cubicBezTo>
                  <a:cubicBezTo>
                    <a:pt x="21" y="42"/>
                    <a:pt x="21" y="44"/>
                    <a:pt x="21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20" y="51"/>
                    <a:pt x="20" y="55"/>
                    <a:pt x="19" y="59"/>
                  </a:cubicBezTo>
                  <a:cubicBezTo>
                    <a:pt x="17" y="61"/>
                    <a:pt x="18" y="64"/>
                    <a:pt x="18" y="67"/>
                  </a:cubicBezTo>
                  <a:cubicBezTo>
                    <a:pt x="18" y="138"/>
                    <a:pt x="18" y="210"/>
                    <a:pt x="18" y="281"/>
                  </a:cubicBezTo>
                  <a:cubicBezTo>
                    <a:pt x="18" y="284"/>
                    <a:pt x="17" y="287"/>
                    <a:pt x="19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237">
              <a:extLst>
                <a:ext uri="{FF2B5EF4-FFF2-40B4-BE49-F238E27FC236}">
                  <a16:creationId xmlns:a16="http://schemas.microsoft.com/office/drawing/2014/main" id="{7C8CADC4-5774-4E30-9284-6A0B9D8E3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0468" y="4954587"/>
              <a:ext cx="663575" cy="552450"/>
            </a:xfrm>
            <a:custGeom>
              <a:avLst/>
              <a:gdLst>
                <a:gd name="T0" fmla="*/ 222 w 306"/>
                <a:gd name="T1" fmla="*/ 33 h 255"/>
                <a:gd name="T2" fmla="*/ 226 w 306"/>
                <a:gd name="T3" fmla="*/ 37 h 255"/>
                <a:gd name="T4" fmla="*/ 227 w 306"/>
                <a:gd name="T5" fmla="*/ 39 h 255"/>
                <a:gd name="T6" fmla="*/ 239 w 306"/>
                <a:gd name="T7" fmla="*/ 57 h 255"/>
                <a:gd name="T8" fmla="*/ 241 w 306"/>
                <a:gd name="T9" fmla="*/ 61 h 255"/>
                <a:gd name="T10" fmla="*/ 242 w 306"/>
                <a:gd name="T11" fmla="*/ 63 h 255"/>
                <a:gd name="T12" fmla="*/ 249 w 306"/>
                <a:gd name="T13" fmla="*/ 117 h 255"/>
                <a:gd name="T14" fmla="*/ 227 w 306"/>
                <a:gd name="T15" fmla="*/ 168 h 255"/>
                <a:gd name="T16" fmla="*/ 286 w 306"/>
                <a:gd name="T17" fmla="*/ 228 h 255"/>
                <a:gd name="T18" fmla="*/ 301 w 306"/>
                <a:gd name="T19" fmla="*/ 251 h 255"/>
                <a:gd name="T20" fmla="*/ 261 w 306"/>
                <a:gd name="T21" fmla="*/ 225 h 255"/>
                <a:gd name="T22" fmla="*/ 210 w 306"/>
                <a:gd name="T23" fmla="*/ 182 h 255"/>
                <a:gd name="T24" fmla="*/ 141 w 306"/>
                <a:gd name="T25" fmla="*/ 205 h 255"/>
                <a:gd name="T26" fmla="*/ 137 w 306"/>
                <a:gd name="T27" fmla="*/ 203 h 255"/>
                <a:gd name="T28" fmla="*/ 125 w 306"/>
                <a:gd name="T29" fmla="*/ 202 h 255"/>
                <a:gd name="T30" fmla="*/ 118 w 306"/>
                <a:gd name="T31" fmla="*/ 200 h 255"/>
                <a:gd name="T32" fmla="*/ 116 w 306"/>
                <a:gd name="T33" fmla="*/ 199 h 255"/>
                <a:gd name="T34" fmla="*/ 88 w 306"/>
                <a:gd name="T35" fmla="*/ 186 h 255"/>
                <a:gd name="T36" fmla="*/ 79 w 306"/>
                <a:gd name="T37" fmla="*/ 178 h 255"/>
                <a:gd name="T38" fmla="*/ 77 w 306"/>
                <a:gd name="T39" fmla="*/ 177 h 255"/>
                <a:gd name="T40" fmla="*/ 74 w 306"/>
                <a:gd name="T41" fmla="*/ 174 h 255"/>
                <a:gd name="T42" fmla="*/ 73 w 306"/>
                <a:gd name="T43" fmla="*/ 172 h 255"/>
                <a:gd name="T44" fmla="*/ 72 w 306"/>
                <a:gd name="T45" fmla="*/ 171 h 255"/>
                <a:gd name="T46" fmla="*/ 68 w 306"/>
                <a:gd name="T47" fmla="*/ 168 h 255"/>
                <a:gd name="T48" fmla="*/ 67 w 306"/>
                <a:gd name="T49" fmla="*/ 166 h 255"/>
                <a:gd name="T50" fmla="*/ 64 w 306"/>
                <a:gd name="T51" fmla="*/ 163 h 255"/>
                <a:gd name="T52" fmla="*/ 5 w 306"/>
                <a:gd name="T53" fmla="*/ 163 h 255"/>
                <a:gd name="T54" fmla="*/ 5 w 306"/>
                <a:gd name="T55" fmla="*/ 163 h 255"/>
                <a:gd name="T56" fmla="*/ 1 w 306"/>
                <a:gd name="T57" fmla="*/ 151 h 255"/>
                <a:gd name="T58" fmla="*/ 3 w 306"/>
                <a:gd name="T59" fmla="*/ 149 h 255"/>
                <a:gd name="T60" fmla="*/ 53 w 306"/>
                <a:gd name="T61" fmla="*/ 148 h 255"/>
                <a:gd name="T62" fmla="*/ 46 w 306"/>
                <a:gd name="T63" fmla="*/ 100 h 255"/>
                <a:gd name="T64" fmla="*/ 9 w 306"/>
                <a:gd name="T65" fmla="*/ 73 h 255"/>
                <a:gd name="T66" fmla="*/ 5 w 306"/>
                <a:gd name="T67" fmla="*/ 58 h 255"/>
                <a:gd name="T68" fmla="*/ 55 w 306"/>
                <a:gd name="T69" fmla="*/ 57 h 255"/>
                <a:gd name="T70" fmla="*/ 58 w 306"/>
                <a:gd name="T71" fmla="*/ 53 h 255"/>
                <a:gd name="T72" fmla="*/ 63 w 306"/>
                <a:gd name="T73" fmla="*/ 46 h 255"/>
                <a:gd name="T74" fmla="*/ 64 w 306"/>
                <a:gd name="T75" fmla="*/ 43 h 255"/>
                <a:gd name="T76" fmla="*/ 86 w 306"/>
                <a:gd name="T77" fmla="*/ 21 h 255"/>
                <a:gd name="T78" fmla="*/ 90 w 306"/>
                <a:gd name="T79" fmla="*/ 19 h 255"/>
                <a:gd name="T80" fmla="*/ 97 w 306"/>
                <a:gd name="T81" fmla="*/ 14 h 255"/>
                <a:gd name="T82" fmla="*/ 98 w 306"/>
                <a:gd name="T83" fmla="*/ 14 h 255"/>
                <a:gd name="T84" fmla="*/ 113 w 306"/>
                <a:gd name="T85" fmla="*/ 6 h 255"/>
                <a:gd name="T86" fmla="*/ 119 w 306"/>
                <a:gd name="T87" fmla="*/ 5 h 255"/>
                <a:gd name="T88" fmla="*/ 127 w 306"/>
                <a:gd name="T89" fmla="*/ 3 h 255"/>
                <a:gd name="T90" fmla="*/ 168 w 306"/>
                <a:gd name="T91" fmla="*/ 3 h 255"/>
                <a:gd name="T92" fmla="*/ 188 w 306"/>
                <a:gd name="T93" fmla="*/ 9 h 255"/>
                <a:gd name="T94" fmla="*/ 211 w 306"/>
                <a:gd name="T95" fmla="*/ 23 h 255"/>
                <a:gd name="T96" fmla="*/ 212 w 306"/>
                <a:gd name="T97" fmla="*/ 24 h 255"/>
                <a:gd name="T98" fmla="*/ 217 w 306"/>
                <a:gd name="T99" fmla="*/ 29 h 255"/>
                <a:gd name="T100" fmla="*/ 218 w 306"/>
                <a:gd name="T101" fmla="*/ 29 h 255"/>
                <a:gd name="T102" fmla="*/ 66 w 306"/>
                <a:gd name="T103" fmla="*/ 116 h 255"/>
                <a:gd name="T104" fmla="*/ 176 w 306"/>
                <a:gd name="T105" fmla="*/ 183 h 255"/>
                <a:gd name="T106" fmla="*/ 228 w 306"/>
                <a:gd name="T107" fmla="*/ 84 h 255"/>
                <a:gd name="T108" fmla="*/ 129 w 306"/>
                <a:gd name="T109" fmla="*/ 19 h 255"/>
                <a:gd name="T110" fmla="*/ 66 w 306"/>
                <a:gd name="T111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" h="255">
                  <a:moveTo>
                    <a:pt x="218" y="29"/>
                  </a:moveTo>
                  <a:cubicBezTo>
                    <a:pt x="219" y="30"/>
                    <a:pt x="220" y="32"/>
                    <a:pt x="222" y="33"/>
                  </a:cubicBezTo>
                  <a:cubicBezTo>
                    <a:pt x="221" y="34"/>
                    <a:pt x="222" y="34"/>
                    <a:pt x="222" y="34"/>
                  </a:cubicBezTo>
                  <a:cubicBezTo>
                    <a:pt x="224" y="35"/>
                    <a:pt x="225" y="36"/>
                    <a:pt x="226" y="37"/>
                  </a:cubicBezTo>
                  <a:cubicBezTo>
                    <a:pt x="226" y="38"/>
                    <a:pt x="227" y="38"/>
                    <a:pt x="227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28" y="39"/>
                    <a:pt x="228" y="40"/>
                    <a:pt x="228" y="40"/>
                  </a:cubicBezTo>
                  <a:cubicBezTo>
                    <a:pt x="232" y="46"/>
                    <a:pt x="235" y="51"/>
                    <a:pt x="239" y="57"/>
                  </a:cubicBezTo>
                  <a:cubicBezTo>
                    <a:pt x="239" y="57"/>
                    <a:pt x="240" y="58"/>
                    <a:pt x="240" y="58"/>
                  </a:cubicBezTo>
                  <a:cubicBezTo>
                    <a:pt x="241" y="59"/>
                    <a:pt x="241" y="60"/>
                    <a:pt x="241" y="61"/>
                  </a:cubicBezTo>
                  <a:cubicBezTo>
                    <a:pt x="241" y="62"/>
                    <a:pt x="242" y="62"/>
                    <a:pt x="242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4"/>
                    <a:pt x="242" y="66"/>
                    <a:pt x="243" y="67"/>
                  </a:cubicBezTo>
                  <a:cubicBezTo>
                    <a:pt x="250" y="83"/>
                    <a:pt x="250" y="101"/>
                    <a:pt x="249" y="117"/>
                  </a:cubicBezTo>
                  <a:cubicBezTo>
                    <a:pt x="247" y="132"/>
                    <a:pt x="240" y="146"/>
                    <a:pt x="233" y="159"/>
                  </a:cubicBezTo>
                  <a:cubicBezTo>
                    <a:pt x="231" y="163"/>
                    <a:pt x="225" y="163"/>
                    <a:pt x="227" y="168"/>
                  </a:cubicBezTo>
                  <a:cubicBezTo>
                    <a:pt x="229" y="172"/>
                    <a:pt x="233" y="174"/>
                    <a:pt x="235" y="177"/>
                  </a:cubicBezTo>
                  <a:cubicBezTo>
                    <a:pt x="252" y="194"/>
                    <a:pt x="269" y="211"/>
                    <a:pt x="286" y="228"/>
                  </a:cubicBezTo>
                  <a:cubicBezTo>
                    <a:pt x="290" y="232"/>
                    <a:pt x="295" y="235"/>
                    <a:pt x="298" y="239"/>
                  </a:cubicBezTo>
                  <a:cubicBezTo>
                    <a:pt x="301" y="242"/>
                    <a:pt x="306" y="245"/>
                    <a:pt x="301" y="251"/>
                  </a:cubicBezTo>
                  <a:cubicBezTo>
                    <a:pt x="296" y="255"/>
                    <a:pt x="292" y="255"/>
                    <a:pt x="287" y="250"/>
                  </a:cubicBezTo>
                  <a:cubicBezTo>
                    <a:pt x="278" y="242"/>
                    <a:pt x="270" y="233"/>
                    <a:pt x="261" y="225"/>
                  </a:cubicBezTo>
                  <a:cubicBezTo>
                    <a:pt x="247" y="210"/>
                    <a:pt x="233" y="197"/>
                    <a:pt x="219" y="182"/>
                  </a:cubicBezTo>
                  <a:cubicBezTo>
                    <a:pt x="215" y="179"/>
                    <a:pt x="213" y="179"/>
                    <a:pt x="210" y="182"/>
                  </a:cubicBezTo>
                  <a:cubicBezTo>
                    <a:pt x="200" y="191"/>
                    <a:pt x="187" y="196"/>
                    <a:pt x="174" y="200"/>
                  </a:cubicBezTo>
                  <a:cubicBezTo>
                    <a:pt x="163" y="204"/>
                    <a:pt x="152" y="204"/>
                    <a:pt x="141" y="205"/>
                  </a:cubicBezTo>
                  <a:cubicBezTo>
                    <a:pt x="140" y="205"/>
                    <a:pt x="139" y="204"/>
                    <a:pt x="139" y="204"/>
                  </a:cubicBezTo>
                  <a:cubicBezTo>
                    <a:pt x="138" y="204"/>
                    <a:pt x="138" y="204"/>
                    <a:pt x="137" y="203"/>
                  </a:cubicBezTo>
                  <a:cubicBezTo>
                    <a:pt x="134" y="201"/>
                    <a:pt x="130" y="202"/>
                    <a:pt x="127" y="202"/>
                  </a:cubicBezTo>
                  <a:cubicBezTo>
                    <a:pt x="126" y="202"/>
                    <a:pt x="126" y="202"/>
                    <a:pt x="125" y="202"/>
                  </a:cubicBezTo>
                  <a:cubicBezTo>
                    <a:pt x="125" y="202"/>
                    <a:pt x="124" y="201"/>
                    <a:pt x="124" y="201"/>
                  </a:cubicBezTo>
                  <a:cubicBezTo>
                    <a:pt x="122" y="200"/>
                    <a:pt x="120" y="200"/>
                    <a:pt x="118" y="200"/>
                  </a:cubicBezTo>
                  <a:cubicBezTo>
                    <a:pt x="117" y="200"/>
                    <a:pt x="117" y="200"/>
                    <a:pt x="116" y="199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4" y="197"/>
                    <a:pt x="112" y="198"/>
                    <a:pt x="110" y="198"/>
                  </a:cubicBezTo>
                  <a:cubicBezTo>
                    <a:pt x="102" y="196"/>
                    <a:pt x="95" y="190"/>
                    <a:pt x="88" y="186"/>
                  </a:cubicBezTo>
                  <a:cubicBezTo>
                    <a:pt x="86" y="184"/>
                    <a:pt x="81" y="183"/>
                    <a:pt x="80" y="179"/>
                  </a:cubicBezTo>
                  <a:cubicBezTo>
                    <a:pt x="80" y="179"/>
                    <a:pt x="79" y="179"/>
                    <a:pt x="79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8" y="178"/>
                    <a:pt x="78" y="177"/>
                    <a:pt x="77" y="177"/>
                  </a:cubicBezTo>
                  <a:cubicBezTo>
                    <a:pt x="77" y="176"/>
                    <a:pt x="76" y="176"/>
                    <a:pt x="76" y="175"/>
                  </a:cubicBezTo>
                  <a:cubicBezTo>
                    <a:pt x="75" y="175"/>
                    <a:pt x="75" y="174"/>
                    <a:pt x="74" y="174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4" y="173"/>
                    <a:pt x="73" y="173"/>
                    <a:pt x="73" y="172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2" y="172"/>
                    <a:pt x="72" y="171"/>
                    <a:pt x="72" y="171"/>
                  </a:cubicBezTo>
                  <a:cubicBezTo>
                    <a:pt x="71" y="170"/>
                    <a:pt x="70" y="170"/>
                    <a:pt x="70" y="169"/>
                  </a:cubicBezTo>
                  <a:cubicBezTo>
                    <a:pt x="69" y="169"/>
                    <a:pt x="69" y="168"/>
                    <a:pt x="68" y="168"/>
                  </a:cubicBezTo>
                  <a:cubicBezTo>
                    <a:pt x="68" y="168"/>
                    <a:pt x="68" y="167"/>
                    <a:pt x="68" y="167"/>
                  </a:cubicBezTo>
                  <a:cubicBezTo>
                    <a:pt x="68" y="167"/>
                    <a:pt x="67" y="167"/>
                    <a:pt x="67" y="166"/>
                  </a:cubicBezTo>
                  <a:cubicBezTo>
                    <a:pt x="66" y="166"/>
                    <a:pt x="66" y="165"/>
                    <a:pt x="65" y="164"/>
                  </a:cubicBezTo>
                  <a:cubicBezTo>
                    <a:pt x="65" y="164"/>
                    <a:pt x="64" y="163"/>
                    <a:pt x="64" y="163"/>
                  </a:cubicBezTo>
                  <a:cubicBezTo>
                    <a:pt x="45" y="163"/>
                    <a:pt x="26" y="164"/>
                    <a:pt x="7" y="164"/>
                  </a:cubicBezTo>
                  <a:cubicBezTo>
                    <a:pt x="7" y="163"/>
                    <a:pt x="6" y="163"/>
                    <a:pt x="5" y="163"/>
                  </a:cubicBezTo>
                  <a:cubicBezTo>
                    <a:pt x="5" y="163"/>
                    <a:pt x="5" y="162"/>
                    <a:pt x="5" y="162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3" y="161"/>
                    <a:pt x="1" y="161"/>
                    <a:pt x="1" y="158"/>
                  </a:cubicBezTo>
                  <a:cubicBezTo>
                    <a:pt x="1" y="156"/>
                    <a:pt x="1" y="153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2" y="150"/>
                    <a:pt x="2" y="150"/>
                    <a:pt x="3" y="149"/>
                  </a:cubicBezTo>
                  <a:cubicBezTo>
                    <a:pt x="9" y="147"/>
                    <a:pt x="16" y="149"/>
                    <a:pt x="22" y="148"/>
                  </a:cubicBezTo>
                  <a:cubicBezTo>
                    <a:pt x="32" y="148"/>
                    <a:pt x="42" y="148"/>
                    <a:pt x="53" y="148"/>
                  </a:cubicBezTo>
                  <a:cubicBezTo>
                    <a:pt x="49" y="133"/>
                    <a:pt x="46" y="119"/>
                    <a:pt x="46" y="105"/>
                  </a:cubicBezTo>
                  <a:cubicBezTo>
                    <a:pt x="46" y="103"/>
                    <a:pt x="46" y="102"/>
                    <a:pt x="46" y="100"/>
                  </a:cubicBezTo>
                  <a:cubicBezTo>
                    <a:pt x="46" y="91"/>
                    <a:pt x="46" y="83"/>
                    <a:pt x="49" y="73"/>
                  </a:cubicBezTo>
                  <a:cubicBezTo>
                    <a:pt x="35" y="73"/>
                    <a:pt x="22" y="73"/>
                    <a:pt x="9" y="73"/>
                  </a:cubicBezTo>
                  <a:cubicBezTo>
                    <a:pt x="4" y="73"/>
                    <a:pt x="0" y="71"/>
                    <a:pt x="0" y="64"/>
                  </a:cubicBezTo>
                  <a:cubicBezTo>
                    <a:pt x="0" y="61"/>
                    <a:pt x="1" y="59"/>
                    <a:pt x="5" y="58"/>
                  </a:cubicBezTo>
                  <a:cubicBezTo>
                    <a:pt x="9" y="57"/>
                    <a:pt x="12" y="57"/>
                    <a:pt x="16" y="57"/>
                  </a:cubicBezTo>
                  <a:cubicBezTo>
                    <a:pt x="29" y="57"/>
                    <a:pt x="42" y="57"/>
                    <a:pt x="55" y="57"/>
                  </a:cubicBezTo>
                  <a:cubicBezTo>
                    <a:pt x="56" y="57"/>
                    <a:pt x="57" y="56"/>
                    <a:pt x="56" y="55"/>
                  </a:cubicBezTo>
                  <a:cubicBezTo>
                    <a:pt x="57" y="55"/>
                    <a:pt x="57" y="54"/>
                    <a:pt x="58" y="53"/>
                  </a:cubicBezTo>
                  <a:cubicBezTo>
                    <a:pt x="60" y="53"/>
                    <a:pt x="59" y="51"/>
                    <a:pt x="60" y="49"/>
                  </a:cubicBezTo>
                  <a:cubicBezTo>
                    <a:pt x="61" y="48"/>
                    <a:pt x="62" y="47"/>
                    <a:pt x="63" y="46"/>
                  </a:cubicBezTo>
                  <a:cubicBezTo>
                    <a:pt x="64" y="46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5" y="42"/>
                    <a:pt x="65" y="42"/>
                  </a:cubicBezTo>
                  <a:cubicBezTo>
                    <a:pt x="71" y="34"/>
                    <a:pt x="77" y="25"/>
                    <a:pt x="86" y="21"/>
                  </a:cubicBezTo>
                  <a:cubicBezTo>
                    <a:pt x="87" y="20"/>
                    <a:pt x="87" y="20"/>
                    <a:pt x="88" y="19"/>
                  </a:cubicBezTo>
                  <a:cubicBezTo>
                    <a:pt x="88" y="19"/>
                    <a:pt x="89" y="19"/>
                    <a:pt x="90" y="19"/>
                  </a:cubicBezTo>
                  <a:cubicBezTo>
                    <a:pt x="90" y="19"/>
                    <a:pt x="91" y="19"/>
                    <a:pt x="91" y="18"/>
                  </a:cubicBezTo>
                  <a:cubicBezTo>
                    <a:pt x="93" y="17"/>
                    <a:pt x="95" y="16"/>
                    <a:pt x="97" y="14"/>
                  </a:cubicBezTo>
                  <a:cubicBezTo>
                    <a:pt x="97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02" y="10"/>
                    <a:pt x="106" y="8"/>
                    <a:pt x="112" y="7"/>
                  </a:cubicBezTo>
                  <a:cubicBezTo>
                    <a:pt x="112" y="7"/>
                    <a:pt x="113" y="6"/>
                    <a:pt x="113" y="6"/>
                  </a:cubicBezTo>
                  <a:cubicBezTo>
                    <a:pt x="115" y="6"/>
                    <a:pt x="116" y="6"/>
                    <a:pt x="118" y="6"/>
                  </a:cubicBezTo>
                  <a:cubicBezTo>
                    <a:pt x="119" y="6"/>
                    <a:pt x="119" y="5"/>
                    <a:pt x="119" y="5"/>
                  </a:cubicBezTo>
                  <a:cubicBezTo>
                    <a:pt x="119" y="5"/>
                    <a:pt x="119" y="4"/>
                    <a:pt x="119" y="4"/>
                  </a:cubicBezTo>
                  <a:cubicBezTo>
                    <a:pt x="122" y="4"/>
                    <a:pt x="125" y="5"/>
                    <a:pt x="127" y="3"/>
                  </a:cubicBezTo>
                  <a:cubicBezTo>
                    <a:pt x="131" y="0"/>
                    <a:pt x="136" y="2"/>
                    <a:pt x="140" y="2"/>
                  </a:cubicBezTo>
                  <a:cubicBezTo>
                    <a:pt x="149" y="2"/>
                    <a:pt x="159" y="0"/>
                    <a:pt x="168" y="3"/>
                  </a:cubicBezTo>
                  <a:cubicBezTo>
                    <a:pt x="170" y="5"/>
                    <a:pt x="172" y="4"/>
                    <a:pt x="174" y="4"/>
                  </a:cubicBezTo>
                  <a:cubicBezTo>
                    <a:pt x="178" y="7"/>
                    <a:pt x="184" y="7"/>
                    <a:pt x="188" y="9"/>
                  </a:cubicBezTo>
                  <a:cubicBezTo>
                    <a:pt x="189" y="11"/>
                    <a:pt x="191" y="10"/>
                    <a:pt x="193" y="11"/>
                  </a:cubicBezTo>
                  <a:cubicBezTo>
                    <a:pt x="199" y="15"/>
                    <a:pt x="205" y="19"/>
                    <a:pt x="211" y="23"/>
                  </a:cubicBezTo>
                  <a:cubicBezTo>
                    <a:pt x="211" y="23"/>
                    <a:pt x="212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3" y="24"/>
                    <a:pt x="213" y="25"/>
                    <a:pt x="213" y="25"/>
                  </a:cubicBezTo>
                  <a:cubicBezTo>
                    <a:pt x="215" y="26"/>
                    <a:pt x="216" y="27"/>
                    <a:pt x="217" y="29"/>
                  </a:cubicBezTo>
                  <a:cubicBezTo>
                    <a:pt x="217" y="29"/>
                    <a:pt x="217" y="29"/>
                    <a:pt x="217" y="29"/>
                  </a:cubicBezTo>
                  <a:lnTo>
                    <a:pt x="218" y="29"/>
                  </a:lnTo>
                  <a:close/>
                  <a:moveTo>
                    <a:pt x="66" y="102"/>
                  </a:moveTo>
                  <a:cubicBezTo>
                    <a:pt x="66" y="107"/>
                    <a:pt x="65" y="112"/>
                    <a:pt x="66" y="116"/>
                  </a:cubicBezTo>
                  <a:cubicBezTo>
                    <a:pt x="71" y="137"/>
                    <a:pt x="80" y="155"/>
                    <a:pt x="98" y="169"/>
                  </a:cubicBezTo>
                  <a:cubicBezTo>
                    <a:pt x="121" y="187"/>
                    <a:pt x="147" y="192"/>
                    <a:pt x="176" y="183"/>
                  </a:cubicBezTo>
                  <a:cubicBezTo>
                    <a:pt x="210" y="173"/>
                    <a:pt x="228" y="138"/>
                    <a:pt x="230" y="108"/>
                  </a:cubicBezTo>
                  <a:cubicBezTo>
                    <a:pt x="230" y="100"/>
                    <a:pt x="229" y="92"/>
                    <a:pt x="228" y="84"/>
                  </a:cubicBezTo>
                  <a:cubicBezTo>
                    <a:pt x="223" y="63"/>
                    <a:pt x="212" y="46"/>
                    <a:pt x="195" y="34"/>
                  </a:cubicBezTo>
                  <a:cubicBezTo>
                    <a:pt x="176" y="20"/>
                    <a:pt x="154" y="13"/>
                    <a:pt x="129" y="19"/>
                  </a:cubicBezTo>
                  <a:cubicBezTo>
                    <a:pt x="115" y="22"/>
                    <a:pt x="102" y="27"/>
                    <a:pt x="92" y="38"/>
                  </a:cubicBezTo>
                  <a:cubicBezTo>
                    <a:pt x="74" y="55"/>
                    <a:pt x="65" y="77"/>
                    <a:pt x="66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238">
              <a:extLst>
                <a:ext uri="{FF2B5EF4-FFF2-40B4-BE49-F238E27FC236}">
                  <a16:creationId xmlns:a16="http://schemas.microsoft.com/office/drawing/2014/main" id="{41B6CE59-FC3C-4873-A5F0-DA682B33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705" y="4878387"/>
              <a:ext cx="506413" cy="33337"/>
            </a:xfrm>
            <a:custGeom>
              <a:avLst/>
              <a:gdLst>
                <a:gd name="T0" fmla="*/ 233 w 233"/>
                <a:gd name="T1" fmla="*/ 7 h 15"/>
                <a:gd name="T2" fmla="*/ 233 w 233"/>
                <a:gd name="T3" fmla="*/ 8 h 15"/>
                <a:gd name="T4" fmla="*/ 232 w 233"/>
                <a:gd name="T5" fmla="*/ 10 h 15"/>
                <a:gd name="T6" fmla="*/ 230 w 233"/>
                <a:gd name="T7" fmla="*/ 13 h 15"/>
                <a:gd name="T8" fmla="*/ 229 w 233"/>
                <a:gd name="T9" fmla="*/ 14 h 15"/>
                <a:gd name="T10" fmla="*/ 229 w 233"/>
                <a:gd name="T11" fmla="*/ 15 h 15"/>
                <a:gd name="T12" fmla="*/ 20 w 233"/>
                <a:gd name="T13" fmla="*/ 15 h 15"/>
                <a:gd name="T14" fmla="*/ 7 w 233"/>
                <a:gd name="T15" fmla="*/ 15 h 15"/>
                <a:gd name="T16" fmla="*/ 7 w 233"/>
                <a:gd name="T17" fmla="*/ 0 h 15"/>
                <a:gd name="T18" fmla="*/ 9 w 233"/>
                <a:gd name="T19" fmla="*/ 0 h 15"/>
                <a:gd name="T20" fmla="*/ 229 w 233"/>
                <a:gd name="T21" fmla="*/ 0 h 15"/>
                <a:gd name="T22" fmla="*/ 229 w 233"/>
                <a:gd name="T23" fmla="*/ 1 h 15"/>
                <a:gd name="T24" fmla="*/ 229 w 233"/>
                <a:gd name="T25" fmla="*/ 1 h 15"/>
                <a:gd name="T26" fmla="*/ 230 w 233"/>
                <a:gd name="T27" fmla="*/ 2 h 15"/>
                <a:gd name="T28" fmla="*/ 232 w 233"/>
                <a:gd name="T29" fmla="*/ 5 h 15"/>
                <a:gd name="T30" fmla="*/ 233 w 233"/>
                <a:gd name="T3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" h="15">
                  <a:moveTo>
                    <a:pt x="233" y="7"/>
                  </a:moveTo>
                  <a:cubicBezTo>
                    <a:pt x="233" y="7"/>
                    <a:pt x="233" y="8"/>
                    <a:pt x="233" y="8"/>
                  </a:cubicBezTo>
                  <a:cubicBezTo>
                    <a:pt x="233" y="9"/>
                    <a:pt x="233" y="9"/>
                    <a:pt x="232" y="10"/>
                  </a:cubicBezTo>
                  <a:cubicBezTo>
                    <a:pt x="232" y="11"/>
                    <a:pt x="231" y="12"/>
                    <a:pt x="230" y="13"/>
                  </a:cubicBezTo>
                  <a:cubicBezTo>
                    <a:pt x="230" y="14"/>
                    <a:pt x="230" y="14"/>
                    <a:pt x="229" y="14"/>
                  </a:cubicBezTo>
                  <a:cubicBezTo>
                    <a:pt x="229" y="14"/>
                    <a:pt x="229" y="14"/>
                    <a:pt x="229" y="15"/>
                  </a:cubicBezTo>
                  <a:cubicBezTo>
                    <a:pt x="159" y="15"/>
                    <a:pt x="89" y="15"/>
                    <a:pt x="20" y="15"/>
                  </a:cubicBezTo>
                  <a:cubicBezTo>
                    <a:pt x="15" y="15"/>
                    <a:pt x="11" y="15"/>
                    <a:pt x="7" y="15"/>
                  </a:cubicBezTo>
                  <a:cubicBezTo>
                    <a:pt x="0" y="8"/>
                    <a:pt x="0" y="5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83" y="0"/>
                    <a:pt x="156" y="0"/>
                    <a:pt x="229" y="0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30" y="1"/>
                    <a:pt x="230" y="1"/>
                    <a:pt x="230" y="2"/>
                  </a:cubicBezTo>
                  <a:cubicBezTo>
                    <a:pt x="231" y="3"/>
                    <a:pt x="232" y="4"/>
                    <a:pt x="232" y="5"/>
                  </a:cubicBezTo>
                  <a:cubicBezTo>
                    <a:pt x="232" y="6"/>
                    <a:pt x="233" y="7"/>
                    <a:pt x="23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AB0EB292-C0DA-427C-A6E2-3754CF75B6D1}"/>
              </a:ext>
            </a:extLst>
          </p:cNvPr>
          <p:cNvGrpSpPr>
            <a:grpSpLocks noChangeAspect="1"/>
          </p:cNvGrpSpPr>
          <p:nvPr/>
        </p:nvGrpSpPr>
        <p:grpSpPr>
          <a:xfrm>
            <a:off x="9274291" y="1481914"/>
            <a:ext cx="372412" cy="288000"/>
            <a:chOff x="4911726" y="2273300"/>
            <a:chExt cx="714375" cy="552450"/>
          </a:xfrm>
          <a:solidFill>
            <a:schemeClr val="bg1">
              <a:lumMod val="50000"/>
            </a:schemeClr>
          </a:solidFill>
        </p:grpSpPr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FFACBE13-3300-4DCA-957D-33EC34399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8713" y="2576513"/>
              <a:ext cx="687388" cy="249237"/>
            </a:xfrm>
            <a:custGeom>
              <a:avLst/>
              <a:gdLst>
                <a:gd name="T0" fmla="*/ 425 w 433"/>
                <a:gd name="T1" fmla="*/ 65 h 157"/>
                <a:gd name="T2" fmla="*/ 431 w 433"/>
                <a:gd name="T3" fmla="*/ 67 h 157"/>
                <a:gd name="T4" fmla="*/ 433 w 433"/>
                <a:gd name="T5" fmla="*/ 71 h 157"/>
                <a:gd name="T6" fmla="*/ 433 w 433"/>
                <a:gd name="T7" fmla="*/ 77 h 157"/>
                <a:gd name="T8" fmla="*/ 431 w 433"/>
                <a:gd name="T9" fmla="*/ 79 h 157"/>
                <a:gd name="T10" fmla="*/ 427 w 433"/>
                <a:gd name="T11" fmla="*/ 82 h 157"/>
                <a:gd name="T12" fmla="*/ 276 w 433"/>
                <a:gd name="T13" fmla="*/ 157 h 157"/>
                <a:gd name="T14" fmla="*/ 8 w 433"/>
                <a:gd name="T15" fmla="*/ 157 h 157"/>
                <a:gd name="T16" fmla="*/ 4 w 433"/>
                <a:gd name="T17" fmla="*/ 155 h 157"/>
                <a:gd name="T18" fmla="*/ 0 w 433"/>
                <a:gd name="T19" fmla="*/ 149 h 157"/>
                <a:gd name="T20" fmla="*/ 2 w 433"/>
                <a:gd name="T21" fmla="*/ 145 h 157"/>
                <a:gd name="T22" fmla="*/ 4 w 433"/>
                <a:gd name="T23" fmla="*/ 141 h 157"/>
                <a:gd name="T24" fmla="*/ 6 w 433"/>
                <a:gd name="T25" fmla="*/ 139 h 157"/>
                <a:gd name="T26" fmla="*/ 8 w 433"/>
                <a:gd name="T27" fmla="*/ 124 h 157"/>
                <a:gd name="T28" fmla="*/ 4 w 433"/>
                <a:gd name="T29" fmla="*/ 122 h 157"/>
                <a:gd name="T30" fmla="*/ 0 w 433"/>
                <a:gd name="T31" fmla="*/ 116 h 157"/>
                <a:gd name="T32" fmla="*/ 2 w 433"/>
                <a:gd name="T33" fmla="*/ 112 h 157"/>
                <a:gd name="T34" fmla="*/ 4 w 433"/>
                <a:gd name="T35" fmla="*/ 108 h 157"/>
                <a:gd name="T36" fmla="*/ 6 w 433"/>
                <a:gd name="T37" fmla="*/ 106 h 157"/>
                <a:gd name="T38" fmla="*/ 8 w 433"/>
                <a:gd name="T39" fmla="*/ 92 h 157"/>
                <a:gd name="T40" fmla="*/ 4 w 433"/>
                <a:gd name="T41" fmla="*/ 90 h 157"/>
                <a:gd name="T42" fmla="*/ 0 w 433"/>
                <a:gd name="T43" fmla="*/ 84 h 157"/>
                <a:gd name="T44" fmla="*/ 2 w 433"/>
                <a:gd name="T45" fmla="*/ 79 h 157"/>
                <a:gd name="T46" fmla="*/ 4 w 433"/>
                <a:gd name="T47" fmla="*/ 75 h 157"/>
                <a:gd name="T48" fmla="*/ 6 w 433"/>
                <a:gd name="T49" fmla="*/ 73 h 157"/>
                <a:gd name="T50" fmla="*/ 157 w 433"/>
                <a:gd name="T51" fmla="*/ 0 h 157"/>
                <a:gd name="T52" fmla="*/ 425 w 433"/>
                <a:gd name="T53" fmla="*/ 0 h 157"/>
                <a:gd name="T54" fmla="*/ 431 w 433"/>
                <a:gd name="T55" fmla="*/ 2 h 157"/>
                <a:gd name="T56" fmla="*/ 433 w 433"/>
                <a:gd name="T57" fmla="*/ 6 h 157"/>
                <a:gd name="T58" fmla="*/ 433 w 433"/>
                <a:gd name="T59" fmla="*/ 12 h 157"/>
                <a:gd name="T60" fmla="*/ 431 w 433"/>
                <a:gd name="T61" fmla="*/ 14 h 157"/>
                <a:gd name="T62" fmla="*/ 427 w 433"/>
                <a:gd name="T63" fmla="*/ 16 h 157"/>
                <a:gd name="T64" fmla="*/ 425 w 433"/>
                <a:gd name="T65" fmla="*/ 32 h 157"/>
                <a:gd name="T66" fmla="*/ 431 w 433"/>
                <a:gd name="T67" fmla="*/ 34 h 157"/>
                <a:gd name="T68" fmla="*/ 433 w 433"/>
                <a:gd name="T69" fmla="*/ 39 h 157"/>
                <a:gd name="T70" fmla="*/ 433 w 433"/>
                <a:gd name="T71" fmla="*/ 43 h 157"/>
                <a:gd name="T72" fmla="*/ 431 w 433"/>
                <a:gd name="T73" fmla="*/ 47 h 157"/>
                <a:gd name="T74" fmla="*/ 427 w 433"/>
                <a:gd name="T75" fmla="*/ 49 h 157"/>
                <a:gd name="T76" fmla="*/ 77 w 433"/>
                <a:gd name="T77" fmla="*/ 92 h 157"/>
                <a:gd name="T78" fmla="*/ 274 w 433"/>
                <a:gd name="T79" fmla="*/ 106 h 157"/>
                <a:gd name="T80" fmla="*/ 353 w 433"/>
                <a:gd name="T81" fmla="*/ 65 h 157"/>
                <a:gd name="T82" fmla="*/ 280 w 433"/>
                <a:gd name="T83" fmla="*/ 92 h 157"/>
                <a:gd name="T84" fmla="*/ 276 w 433"/>
                <a:gd name="T85" fmla="*/ 92 h 157"/>
                <a:gd name="T86" fmla="*/ 384 w 433"/>
                <a:gd name="T87" fmla="*/ 18 h 157"/>
                <a:gd name="T88" fmla="*/ 274 w 433"/>
                <a:gd name="T89" fmla="*/ 73 h 157"/>
                <a:gd name="T90" fmla="*/ 360 w 433"/>
                <a:gd name="T91" fmla="*/ 84 h 157"/>
                <a:gd name="T92" fmla="*/ 278 w 433"/>
                <a:gd name="T93" fmla="*/ 124 h 157"/>
                <a:gd name="T94" fmla="*/ 77 w 433"/>
                <a:gd name="T95" fmla="*/ 124 h 157"/>
                <a:gd name="T96" fmla="*/ 384 w 433"/>
                <a:gd name="T97" fmla="*/ 8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3" h="157">
                  <a:moveTo>
                    <a:pt x="398" y="65"/>
                  </a:moveTo>
                  <a:lnTo>
                    <a:pt x="423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9" y="65"/>
                  </a:lnTo>
                  <a:lnTo>
                    <a:pt x="431" y="67"/>
                  </a:lnTo>
                  <a:lnTo>
                    <a:pt x="431" y="69"/>
                  </a:lnTo>
                  <a:lnTo>
                    <a:pt x="433" y="69"/>
                  </a:lnTo>
                  <a:lnTo>
                    <a:pt x="433" y="71"/>
                  </a:lnTo>
                  <a:lnTo>
                    <a:pt x="433" y="73"/>
                  </a:lnTo>
                  <a:lnTo>
                    <a:pt x="433" y="75"/>
                  </a:lnTo>
                  <a:lnTo>
                    <a:pt x="433" y="77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79"/>
                  </a:lnTo>
                  <a:lnTo>
                    <a:pt x="429" y="82"/>
                  </a:lnTo>
                  <a:lnTo>
                    <a:pt x="429" y="82"/>
                  </a:lnTo>
                  <a:lnTo>
                    <a:pt x="427" y="82"/>
                  </a:lnTo>
                  <a:lnTo>
                    <a:pt x="280" y="157"/>
                  </a:lnTo>
                  <a:lnTo>
                    <a:pt x="278" y="157"/>
                  </a:lnTo>
                  <a:lnTo>
                    <a:pt x="276" y="157"/>
                  </a:lnTo>
                  <a:lnTo>
                    <a:pt x="276" y="157"/>
                  </a:lnTo>
                  <a:lnTo>
                    <a:pt x="10" y="157"/>
                  </a:lnTo>
                  <a:lnTo>
                    <a:pt x="8" y="157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34" y="124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4" y="92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2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3" y="6"/>
                  </a:lnTo>
                  <a:lnTo>
                    <a:pt x="433" y="8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1" y="12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398" y="32"/>
                  </a:lnTo>
                  <a:lnTo>
                    <a:pt x="423" y="32"/>
                  </a:lnTo>
                  <a:lnTo>
                    <a:pt x="425" y="32"/>
                  </a:lnTo>
                  <a:lnTo>
                    <a:pt x="427" y="32"/>
                  </a:lnTo>
                  <a:lnTo>
                    <a:pt x="429" y="32"/>
                  </a:lnTo>
                  <a:lnTo>
                    <a:pt x="431" y="34"/>
                  </a:lnTo>
                  <a:lnTo>
                    <a:pt x="431" y="37"/>
                  </a:lnTo>
                  <a:lnTo>
                    <a:pt x="433" y="37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33" y="43"/>
                  </a:lnTo>
                  <a:lnTo>
                    <a:pt x="433" y="43"/>
                  </a:lnTo>
                  <a:lnTo>
                    <a:pt x="431" y="45"/>
                  </a:lnTo>
                  <a:lnTo>
                    <a:pt x="431" y="47"/>
                  </a:lnTo>
                  <a:lnTo>
                    <a:pt x="431" y="47"/>
                  </a:lnTo>
                  <a:lnTo>
                    <a:pt x="429" y="49"/>
                  </a:lnTo>
                  <a:lnTo>
                    <a:pt x="429" y="49"/>
                  </a:lnTo>
                  <a:lnTo>
                    <a:pt x="427" y="49"/>
                  </a:lnTo>
                  <a:lnTo>
                    <a:pt x="398" y="65"/>
                  </a:lnTo>
                  <a:lnTo>
                    <a:pt x="398" y="65"/>
                  </a:lnTo>
                  <a:close/>
                  <a:moveTo>
                    <a:pt x="77" y="92"/>
                  </a:moveTo>
                  <a:lnTo>
                    <a:pt x="49" y="106"/>
                  </a:lnTo>
                  <a:lnTo>
                    <a:pt x="75" y="106"/>
                  </a:lnTo>
                  <a:lnTo>
                    <a:pt x="274" y="106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84" y="51"/>
                  </a:lnTo>
                  <a:lnTo>
                    <a:pt x="360" y="51"/>
                  </a:lnTo>
                  <a:lnTo>
                    <a:pt x="280" y="92"/>
                  </a:lnTo>
                  <a:lnTo>
                    <a:pt x="278" y="92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77" y="92"/>
                  </a:lnTo>
                  <a:lnTo>
                    <a:pt x="77" y="92"/>
                  </a:lnTo>
                  <a:close/>
                  <a:moveTo>
                    <a:pt x="384" y="18"/>
                  </a:moveTo>
                  <a:lnTo>
                    <a:pt x="161" y="18"/>
                  </a:lnTo>
                  <a:lnTo>
                    <a:pt x="49" y="73"/>
                  </a:lnTo>
                  <a:lnTo>
                    <a:pt x="274" y="73"/>
                  </a:lnTo>
                  <a:lnTo>
                    <a:pt x="384" y="18"/>
                  </a:lnTo>
                  <a:lnTo>
                    <a:pt x="384" y="18"/>
                  </a:lnTo>
                  <a:close/>
                  <a:moveTo>
                    <a:pt x="360" y="84"/>
                  </a:moveTo>
                  <a:lnTo>
                    <a:pt x="280" y="122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77" y="124"/>
                  </a:lnTo>
                  <a:lnTo>
                    <a:pt x="49" y="139"/>
                  </a:lnTo>
                  <a:lnTo>
                    <a:pt x="274" y="139"/>
                  </a:lnTo>
                  <a:lnTo>
                    <a:pt x="384" y="84"/>
                  </a:lnTo>
                  <a:lnTo>
                    <a:pt x="360" y="84"/>
                  </a:lnTo>
                  <a:lnTo>
                    <a:pt x="360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40">
              <a:extLst>
                <a:ext uri="{FF2B5EF4-FFF2-40B4-BE49-F238E27FC236}">
                  <a16:creationId xmlns:a16="http://schemas.microsoft.com/office/drawing/2014/main" id="{3645E6DB-F0E3-41D4-9F73-C4AA17D78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726" y="2273300"/>
              <a:ext cx="584200" cy="390525"/>
            </a:xfrm>
            <a:custGeom>
              <a:avLst/>
              <a:gdLst>
                <a:gd name="T0" fmla="*/ 332 w 368"/>
                <a:gd name="T1" fmla="*/ 183 h 246"/>
                <a:gd name="T2" fmla="*/ 348 w 368"/>
                <a:gd name="T3" fmla="*/ 164 h 246"/>
                <a:gd name="T4" fmla="*/ 360 w 368"/>
                <a:gd name="T5" fmla="*/ 144 h 246"/>
                <a:gd name="T6" fmla="*/ 368 w 368"/>
                <a:gd name="T7" fmla="*/ 121 h 246"/>
                <a:gd name="T8" fmla="*/ 368 w 368"/>
                <a:gd name="T9" fmla="*/ 97 h 246"/>
                <a:gd name="T10" fmla="*/ 364 w 368"/>
                <a:gd name="T11" fmla="*/ 72 h 246"/>
                <a:gd name="T12" fmla="*/ 354 w 368"/>
                <a:gd name="T13" fmla="*/ 48 h 246"/>
                <a:gd name="T14" fmla="*/ 338 w 368"/>
                <a:gd name="T15" fmla="*/ 29 h 246"/>
                <a:gd name="T16" fmla="*/ 317 w 368"/>
                <a:gd name="T17" fmla="*/ 15 h 246"/>
                <a:gd name="T18" fmla="*/ 295 w 368"/>
                <a:gd name="T19" fmla="*/ 5 h 246"/>
                <a:gd name="T20" fmla="*/ 272 w 368"/>
                <a:gd name="T21" fmla="*/ 0 h 246"/>
                <a:gd name="T22" fmla="*/ 248 w 368"/>
                <a:gd name="T23" fmla="*/ 3 h 246"/>
                <a:gd name="T24" fmla="*/ 225 w 368"/>
                <a:gd name="T25" fmla="*/ 11 h 246"/>
                <a:gd name="T26" fmla="*/ 207 w 368"/>
                <a:gd name="T27" fmla="*/ 23 h 246"/>
                <a:gd name="T28" fmla="*/ 191 w 368"/>
                <a:gd name="T29" fmla="*/ 37 h 246"/>
                <a:gd name="T30" fmla="*/ 180 w 368"/>
                <a:gd name="T31" fmla="*/ 56 h 246"/>
                <a:gd name="T32" fmla="*/ 174 w 368"/>
                <a:gd name="T33" fmla="*/ 76 h 246"/>
                <a:gd name="T34" fmla="*/ 170 w 368"/>
                <a:gd name="T35" fmla="*/ 99 h 246"/>
                <a:gd name="T36" fmla="*/ 172 w 368"/>
                <a:gd name="T37" fmla="*/ 119 h 246"/>
                <a:gd name="T38" fmla="*/ 191 w 368"/>
                <a:gd name="T39" fmla="*/ 160 h 246"/>
                <a:gd name="T40" fmla="*/ 205 w 368"/>
                <a:gd name="T41" fmla="*/ 176 h 246"/>
                <a:gd name="T42" fmla="*/ 223 w 368"/>
                <a:gd name="T43" fmla="*/ 189 h 246"/>
                <a:gd name="T44" fmla="*/ 242 w 368"/>
                <a:gd name="T45" fmla="*/ 199 h 246"/>
                <a:gd name="T46" fmla="*/ 264 w 368"/>
                <a:gd name="T47" fmla="*/ 203 h 246"/>
                <a:gd name="T48" fmla="*/ 285 w 368"/>
                <a:gd name="T49" fmla="*/ 201 h 246"/>
                <a:gd name="T50" fmla="*/ 307 w 368"/>
                <a:gd name="T51" fmla="*/ 197 h 246"/>
                <a:gd name="T52" fmla="*/ 299 w 368"/>
                <a:gd name="T53" fmla="*/ 168 h 246"/>
                <a:gd name="T54" fmla="*/ 283 w 368"/>
                <a:gd name="T55" fmla="*/ 174 h 246"/>
                <a:gd name="T56" fmla="*/ 264 w 368"/>
                <a:gd name="T57" fmla="*/ 174 h 246"/>
                <a:gd name="T58" fmla="*/ 248 w 368"/>
                <a:gd name="T59" fmla="*/ 170 h 246"/>
                <a:gd name="T60" fmla="*/ 233 w 368"/>
                <a:gd name="T61" fmla="*/ 162 h 246"/>
                <a:gd name="T62" fmla="*/ 219 w 368"/>
                <a:gd name="T63" fmla="*/ 152 h 246"/>
                <a:gd name="T64" fmla="*/ 209 w 368"/>
                <a:gd name="T65" fmla="*/ 138 h 246"/>
                <a:gd name="T66" fmla="*/ 201 w 368"/>
                <a:gd name="T67" fmla="*/ 119 h 246"/>
                <a:gd name="T68" fmla="*/ 199 w 368"/>
                <a:gd name="T69" fmla="*/ 101 h 246"/>
                <a:gd name="T70" fmla="*/ 201 w 368"/>
                <a:gd name="T71" fmla="*/ 84 h 246"/>
                <a:gd name="T72" fmla="*/ 207 w 368"/>
                <a:gd name="T73" fmla="*/ 68 h 246"/>
                <a:gd name="T74" fmla="*/ 215 w 368"/>
                <a:gd name="T75" fmla="*/ 54 h 246"/>
                <a:gd name="T76" fmla="*/ 227 w 368"/>
                <a:gd name="T77" fmla="*/ 41 h 246"/>
                <a:gd name="T78" fmla="*/ 244 w 368"/>
                <a:gd name="T79" fmla="*/ 33 h 246"/>
                <a:gd name="T80" fmla="*/ 262 w 368"/>
                <a:gd name="T81" fmla="*/ 29 h 246"/>
                <a:gd name="T82" fmla="*/ 278 w 368"/>
                <a:gd name="T83" fmla="*/ 29 h 246"/>
                <a:gd name="T84" fmla="*/ 295 w 368"/>
                <a:gd name="T85" fmla="*/ 35 h 246"/>
                <a:gd name="T86" fmla="*/ 311 w 368"/>
                <a:gd name="T87" fmla="*/ 43 h 246"/>
                <a:gd name="T88" fmla="*/ 323 w 368"/>
                <a:gd name="T89" fmla="*/ 56 h 246"/>
                <a:gd name="T90" fmla="*/ 334 w 368"/>
                <a:gd name="T91" fmla="*/ 70 h 246"/>
                <a:gd name="T92" fmla="*/ 340 w 368"/>
                <a:gd name="T93" fmla="*/ 86 h 246"/>
                <a:gd name="T94" fmla="*/ 342 w 368"/>
                <a:gd name="T95" fmla="*/ 105 h 246"/>
                <a:gd name="T96" fmla="*/ 338 w 368"/>
                <a:gd name="T97" fmla="*/ 121 h 246"/>
                <a:gd name="T98" fmla="*/ 332 w 368"/>
                <a:gd name="T99" fmla="*/ 138 h 246"/>
                <a:gd name="T100" fmla="*/ 321 w 368"/>
                <a:gd name="T101" fmla="*/ 152 h 246"/>
                <a:gd name="T102" fmla="*/ 309 w 368"/>
                <a:gd name="T103" fmla="*/ 164 h 246"/>
                <a:gd name="T104" fmla="*/ 133 w 368"/>
                <a:gd name="T105" fmla="*/ 144 h 246"/>
                <a:gd name="T106" fmla="*/ 27 w 368"/>
                <a:gd name="T107" fmla="*/ 246 h 246"/>
                <a:gd name="T108" fmla="*/ 27 w 368"/>
                <a:gd name="T10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8" h="246">
                  <a:moveTo>
                    <a:pt x="315" y="193"/>
                  </a:moveTo>
                  <a:lnTo>
                    <a:pt x="319" y="191"/>
                  </a:lnTo>
                  <a:lnTo>
                    <a:pt x="323" y="187"/>
                  </a:lnTo>
                  <a:lnTo>
                    <a:pt x="328" y="185"/>
                  </a:lnTo>
                  <a:lnTo>
                    <a:pt x="332" y="183"/>
                  </a:lnTo>
                  <a:lnTo>
                    <a:pt x="336" y="178"/>
                  </a:lnTo>
                  <a:lnTo>
                    <a:pt x="340" y="174"/>
                  </a:lnTo>
                  <a:lnTo>
                    <a:pt x="342" y="172"/>
                  </a:lnTo>
                  <a:lnTo>
                    <a:pt x="346" y="168"/>
                  </a:lnTo>
                  <a:lnTo>
                    <a:pt x="348" y="164"/>
                  </a:lnTo>
                  <a:lnTo>
                    <a:pt x="352" y="160"/>
                  </a:lnTo>
                  <a:lnTo>
                    <a:pt x="354" y="156"/>
                  </a:lnTo>
                  <a:lnTo>
                    <a:pt x="356" y="152"/>
                  </a:lnTo>
                  <a:lnTo>
                    <a:pt x="358" y="148"/>
                  </a:lnTo>
                  <a:lnTo>
                    <a:pt x="360" y="144"/>
                  </a:lnTo>
                  <a:lnTo>
                    <a:pt x="362" y="140"/>
                  </a:lnTo>
                  <a:lnTo>
                    <a:pt x="364" y="135"/>
                  </a:lnTo>
                  <a:lnTo>
                    <a:pt x="366" y="129"/>
                  </a:lnTo>
                  <a:lnTo>
                    <a:pt x="366" y="125"/>
                  </a:lnTo>
                  <a:lnTo>
                    <a:pt x="368" y="121"/>
                  </a:lnTo>
                  <a:lnTo>
                    <a:pt x="368" y="115"/>
                  </a:lnTo>
                  <a:lnTo>
                    <a:pt x="368" y="111"/>
                  </a:lnTo>
                  <a:lnTo>
                    <a:pt x="368" y="107"/>
                  </a:lnTo>
                  <a:lnTo>
                    <a:pt x="368" y="101"/>
                  </a:lnTo>
                  <a:lnTo>
                    <a:pt x="368" y="97"/>
                  </a:lnTo>
                  <a:lnTo>
                    <a:pt x="368" y="90"/>
                  </a:lnTo>
                  <a:lnTo>
                    <a:pt x="368" y="86"/>
                  </a:lnTo>
                  <a:lnTo>
                    <a:pt x="366" y="82"/>
                  </a:lnTo>
                  <a:lnTo>
                    <a:pt x="366" y="76"/>
                  </a:lnTo>
                  <a:lnTo>
                    <a:pt x="364" y="72"/>
                  </a:lnTo>
                  <a:lnTo>
                    <a:pt x="362" y="68"/>
                  </a:lnTo>
                  <a:lnTo>
                    <a:pt x="360" y="62"/>
                  </a:lnTo>
                  <a:lnTo>
                    <a:pt x="358" y="58"/>
                  </a:lnTo>
                  <a:lnTo>
                    <a:pt x="356" y="54"/>
                  </a:lnTo>
                  <a:lnTo>
                    <a:pt x="354" y="48"/>
                  </a:lnTo>
                  <a:lnTo>
                    <a:pt x="350" y="43"/>
                  </a:lnTo>
                  <a:lnTo>
                    <a:pt x="348" y="39"/>
                  </a:lnTo>
                  <a:lnTo>
                    <a:pt x="344" y="37"/>
                  </a:lnTo>
                  <a:lnTo>
                    <a:pt x="340" y="33"/>
                  </a:lnTo>
                  <a:lnTo>
                    <a:pt x="338" y="29"/>
                  </a:lnTo>
                  <a:lnTo>
                    <a:pt x="334" y="25"/>
                  </a:lnTo>
                  <a:lnTo>
                    <a:pt x="330" y="23"/>
                  </a:lnTo>
                  <a:lnTo>
                    <a:pt x="326" y="19"/>
                  </a:lnTo>
                  <a:lnTo>
                    <a:pt x="321" y="17"/>
                  </a:lnTo>
                  <a:lnTo>
                    <a:pt x="317" y="15"/>
                  </a:lnTo>
                  <a:lnTo>
                    <a:pt x="313" y="11"/>
                  </a:lnTo>
                  <a:lnTo>
                    <a:pt x="309" y="9"/>
                  </a:lnTo>
                  <a:lnTo>
                    <a:pt x="305" y="9"/>
                  </a:lnTo>
                  <a:lnTo>
                    <a:pt x="301" y="7"/>
                  </a:lnTo>
                  <a:lnTo>
                    <a:pt x="295" y="5"/>
                  </a:lnTo>
                  <a:lnTo>
                    <a:pt x="291" y="3"/>
                  </a:lnTo>
                  <a:lnTo>
                    <a:pt x="287" y="3"/>
                  </a:lnTo>
                  <a:lnTo>
                    <a:pt x="283" y="3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2" y="3"/>
                  </a:lnTo>
                  <a:lnTo>
                    <a:pt x="248" y="3"/>
                  </a:lnTo>
                  <a:lnTo>
                    <a:pt x="244" y="5"/>
                  </a:lnTo>
                  <a:lnTo>
                    <a:pt x="240" y="5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5" y="11"/>
                  </a:lnTo>
                  <a:lnTo>
                    <a:pt x="221" y="13"/>
                  </a:lnTo>
                  <a:lnTo>
                    <a:pt x="217" y="15"/>
                  </a:lnTo>
                  <a:lnTo>
                    <a:pt x="213" y="17"/>
                  </a:lnTo>
                  <a:lnTo>
                    <a:pt x="209" y="19"/>
                  </a:lnTo>
                  <a:lnTo>
                    <a:pt x="207" y="23"/>
                  </a:lnTo>
                  <a:lnTo>
                    <a:pt x="203" y="25"/>
                  </a:lnTo>
                  <a:lnTo>
                    <a:pt x="199" y="29"/>
                  </a:lnTo>
                  <a:lnTo>
                    <a:pt x="197" y="31"/>
                  </a:lnTo>
                  <a:lnTo>
                    <a:pt x="195" y="35"/>
                  </a:lnTo>
                  <a:lnTo>
                    <a:pt x="191" y="37"/>
                  </a:lnTo>
                  <a:lnTo>
                    <a:pt x="188" y="41"/>
                  </a:lnTo>
                  <a:lnTo>
                    <a:pt x="186" y="45"/>
                  </a:lnTo>
                  <a:lnTo>
                    <a:pt x="184" y="50"/>
                  </a:lnTo>
                  <a:lnTo>
                    <a:pt x="182" y="52"/>
                  </a:lnTo>
                  <a:lnTo>
                    <a:pt x="180" y="56"/>
                  </a:lnTo>
                  <a:lnTo>
                    <a:pt x="178" y="60"/>
                  </a:lnTo>
                  <a:lnTo>
                    <a:pt x="176" y="64"/>
                  </a:lnTo>
                  <a:lnTo>
                    <a:pt x="176" y="68"/>
                  </a:lnTo>
                  <a:lnTo>
                    <a:pt x="174" y="72"/>
                  </a:lnTo>
                  <a:lnTo>
                    <a:pt x="174" y="76"/>
                  </a:lnTo>
                  <a:lnTo>
                    <a:pt x="172" y="80"/>
                  </a:lnTo>
                  <a:lnTo>
                    <a:pt x="172" y="84"/>
                  </a:lnTo>
                  <a:lnTo>
                    <a:pt x="172" y="88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72" y="107"/>
                  </a:lnTo>
                  <a:lnTo>
                    <a:pt x="172" y="111"/>
                  </a:lnTo>
                  <a:lnTo>
                    <a:pt x="172" y="115"/>
                  </a:lnTo>
                  <a:lnTo>
                    <a:pt x="172" y="119"/>
                  </a:lnTo>
                  <a:lnTo>
                    <a:pt x="174" y="123"/>
                  </a:lnTo>
                  <a:lnTo>
                    <a:pt x="174" y="127"/>
                  </a:lnTo>
                  <a:lnTo>
                    <a:pt x="139" y="140"/>
                  </a:lnTo>
                  <a:lnTo>
                    <a:pt x="160" y="180"/>
                  </a:lnTo>
                  <a:lnTo>
                    <a:pt x="191" y="160"/>
                  </a:lnTo>
                  <a:lnTo>
                    <a:pt x="193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201" y="174"/>
                  </a:lnTo>
                  <a:lnTo>
                    <a:pt x="205" y="176"/>
                  </a:lnTo>
                  <a:lnTo>
                    <a:pt x="209" y="178"/>
                  </a:lnTo>
                  <a:lnTo>
                    <a:pt x="211" y="183"/>
                  </a:lnTo>
                  <a:lnTo>
                    <a:pt x="215" y="185"/>
                  </a:lnTo>
                  <a:lnTo>
                    <a:pt x="219" y="187"/>
                  </a:lnTo>
                  <a:lnTo>
                    <a:pt x="223" y="189"/>
                  </a:lnTo>
                  <a:lnTo>
                    <a:pt x="227" y="191"/>
                  </a:lnTo>
                  <a:lnTo>
                    <a:pt x="231" y="193"/>
                  </a:lnTo>
                  <a:lnTo>
                    <a:pt x="233" y="195"/>
                  </a:lnTo>
                  <a:lnTo>
                    <a:pt x="240" y="197"/>
                  </a:lnTo>
                  <a:lnTo>
                    <a:pt x="242" y="199"/>
                  </a:lnTo>
                  <a:lnTo>
                    <a:pt x="246" y="199"/>
                  </a:lnTo>
                  <a:lnTo>
                    <a:pt x="252" y="201"/>
                  </a:lnTo>
                  <a:lnTo>
                    <a:pt x="256" y="201"/>
                  </a:lnTo>
                  <a:lnTo>
                    <a:pt x="260" y="201"/>
                  </a:lnTo>
                  <a:lnTo>
                    <a:pt x="264" y="203"/>
                  </a:lnTo>
                  <a:lnTo>
                    <a:pt x="268" y="203"/>
                  </a:lnTo>
                  <a:lnTo>
                    <a:pt x="272" y="203"/>
                  </a:lnTo>
                  <a:lnTo>
                    <a:pt x="276" y="203"/>
                  </a:lnTo>
                  <a:lnTo>
                    <a:pt x="281" y="203"/>
                  </a:lnTo>
                  <a:lnTo>
                    <a:pt x="285" y="201"/>
                  </a:lnTo>
                  <a:lnTo>
                    <a:pt x="291" y="201"/>
                  </a:lnTo>
                  <a:lnTo>
                    <a:pt x="295" y="201"/>
                  </a:lnTo>
                  <a:lnTo>
                    <a:pt x="299" y="199"/>
                  </a:lnTo>
                  <a:lnTo>
                    <a:pt x="303" y="197"/>
                  </a:lnTo>
                  <a:lnTo>
                    <a:pt x="307" y="197"/>
                  </a:lnTo>
                  <a:lnTo>
                    <a:pt x="311" y="195"/>
                  </a:lnTo>
                  <a:lnTo>
                    <a:pt x="315" y="193"/>
                  </a:lnTo>
                  <a:lnTo>
                    <a:pt x="315" y="193"/>
                  </a:lnTo>
                  <a:close/>
                  <a:moveTo>
                    <a:pt x="303" y="166"/>
                  </a:moveTo>
                  <a:lnTo>
                    <a:pt x="299" y="168"/>
                  </a:lnTo>
                  <a:lnTo>
                    <a:pt x="295" y="170"/>
                  </a:lnTo>
                  <a:lnTo>
                    <a:pt x="293" y="170"/>
                  </a:lnTo>
                  <a:lnTo>
                    <a:pt x="289" y="172"/>
                  </a:lnTo>
                  <a:lnTo>
                    <a:pt x="285" y="172"/>
                  </a:lnTo>
                  <a:lnTo>
                    <a:pt x="283" y="174"/>
                  </a:lnTo>
                  <a:lnTo>
                    <a:pt x="278" y="174"/>
                  </a:lnTo>
                  <a:lnTo>
                    <a:pt x="274" y="174"/>
                  </a:lnTo>
                  <a:lnTo>
                    <a:pt x="272" y="174"/>
                  </a:lnTo>
                  <a:lnTo>
                    <a:pt x="268" y="174"/>
                  </a:lnTo>
                  <a:lnTo>
                    <a:pt x="264" y="174"/>
                  </a:lnTo>
                  <a:lnTo>
                    <a:pt x="262" y="174"/>
                  </a:lnTo>
                  <a:lnTo>
                    <a:pt x="258" y="172"/>
                  </a:lnTo>
                  <a:lnTo>
                    <a:pt x="254" y="172"/>
                  </a:lnTo>
                  <a:lnTo>
                    <a:pt x="252" y="172"/>
                  </a:lnTo>
                  <a:lnTo>
                    <a:pt x="248" y="170"/>
                  </a:lnTo>
                  <a:lnTo>
                    <a:pt x="246" y="168"/>
                  </a:lnTo>
                  <a:lnTo>
                    <a:pt x="242" y="168"/>
                  </a:lnTo>
                  <a:lnTo>
                    <a:pt x="238" y="166"/>
                  </a:lnTo>
                  <a:lnTo>
                    <a:pt x="236" y="164"/>
                  </a:lnTo>
                  <a:lnTo>
                    <a:pt x="233" y="162"/>
                  </a:lnTo>
                  <a:lnTo>
                    <a:pt x="229" y="160"/>
                  </a:lnTo>
                  <a:lnTo>
                    <a:pt x="227" y="158"/>
                  </a:lnTo>
                  <a:lnTo>
                    <a:pt x="225" y="156"/>
                  </a:lnTo>
                  <a:lnTo>
                    <a:pt x="221" y="154"/>
                  </a:lnTo>
                  <a:lnTo>
                    <a:pt x="219" y="152"/>
                  </a:lnTo>
                  <a:lnTo>
                    <a:pt x="217" y="148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3"/>
                  </a:lnTo>
                  <a:lnTo>
                    <a:pt x="205" y="129"/>
                  </a:lnTo>
                  <a:lnTo>
                    <a:pt x="203" y="127"/>
                  </a:lnTo>
                  <a:lnTo>
                    <a:pt x="203" y="123"/>
                  </a:lnTo>
                  <a:lnTo>
                    <a:pt x="201" y="119"/>
                  </a:lnTo>
                  <a:lnTo>
                    <a:pt x="201" y="115"/>
                  </a:lnTo>
                  <a:lnTo>
                    <a:pt x="199" y="113"/>
                  </a:lnTo>
                  <a:lnTo>
                    <a:pt x="199" y="109"/>
                  </a:lnTo>
                  <a:lnTo>
                    <a:pt x="199" y="105"/>
                  </a:lnTo>
                  <a:lnTo>
                    <a:pt x="199" y="101"/>
                  </a:lnTo>
                  <a:lnTo>
                    <a:pt x="199" y="99"/>
                  </a:lnTo>
                  <a:lnTo>
                    <a:pt x="199" y="95"/>
                  </a:lnTo>
                  <a:lnTo>
                    <a:pt x="199" y="90"/>
                  </a:lnTo>
                  <a:lnTo>
                    <a:pt x="199" y="88"/>
                  </a:lnTo>
                  <a:lnTo>
                    <a:pt x="201" y="84"/>
                  </a:lnTo>
                  <a:lnTo>
                    <a:pt x="201" y="80"/>
                  </a:lnTo>
                  <a:lnTo>
                    <a:pt x="203" y="78"/>
                  </a:lnTo>
                  <a:lnTo>
                    <a:pt x="203" y="74"/>
                  </a:lnTo>
                  <a:lnTo>
                    <a:pt x="205" y="72"/>
                  </a:lnTo>
                  <a:lnTo>
                    <a:pt x="207" y="68"/>
                  </a:lnTo>
                  <a:lnTo>
                    <a:pt x="207" y="66"/>
                  </a:lnTo>
                  <a:lnTo>
                    <a:pt x="209" y="62"/>
                  </a:lnTo>
                  <a:lnTo>
                    <a:pt x="211" y="60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7" y="52"/>
                  </a:lnTo>
                  <a:lnTo>
                    <a:pt x="219" y="50"/>
                  </a:lnTo>
                  <a:lnTo>
                    <a:pt x="223" y="45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31" y="39"/>
                  </a:lnTo>
                  <a:lnTo>
                    <a:pt x="233" y="37"/>
                  </a:lnTo>
                  <a:lnTo>
                    <a:pt x="238" y="37"/>
                  </a:lnTo>
                  <a:lnTo>
                    <a:pt x="242" y="35"/>
                  </a:lnTo>
                  <a:lnTo>
                    <a:pt x="244" y="33"/>
                  </a:lnTo>
                  <a:lnTo>
                    <a:pt x="248" y="31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8" y="29"/>
                  </a:lnTo>
                  <a:lnTo>
                    <a:pt x="262" y="29"/>
                  </a:lnTo>
                  <a:lnTo>
                    <a:pt x="264" y="29"/>
                  </a:lnTo>
                  <a:lnTo>
                    <a:pt x="268" y="29"/>
                  </a:lnTo>
                  <a:lnTo>
                    <a:pt x="272" y="29"/>
                  </a:lnTo>
                  <a:lnTo>
                    <a:pt x="274" y="29"/>
                  </a:lnTo>
                  <a:lnTo>
                    <a:pt x="278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9" y="31"/>
                  </a:lnTo>
                  <a:lnTo>
                    <a:pt x="291" y="33"/>
                  </a:lnTo>
                  <a:lnTo>
                    <a:pt x="295" y="35"/>
                  </a:lnTo>
                  <a:lnTo>
                    <a:pt x="299" y="35"/>
                  </a:lnTo>
                  <a:lnTo>
                    <a:pt x="301" y="37"/>
                  </a:lnTo>
                  <a:lnTo>
                    <a:pt x="305" y="39"/>
                  </a:lnTo>
                  <a:lnTo>
                    <a:pt x="307" y="41"/>
                  </a:lnTo>
                  <a:lnTo>
                    <a:pt x="311" y="43"/>
                  </a:lnTo>
                  <a:lnTo>
                    <a:pt x="313" y="45"/>
                  </a:lnTo>
                  <a:lnTo>
                    <a:pt x="315" y="48"/>
                  </a:lnTo>
                  <a:lnTo>
                    <a:pt x="317" y="50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6" y="58"/>
                  </a:lnTo>
                  <a:lnTo>
                    <a:pt x="328" y="60"/>
                  </a:lnTo>
                  <a:lnTo>
                    <a:pt x="330" y="64"/>
                  </a:lnTo>
                  <a:lnTo>
                    <a:pt x="332" y="66"/>
                  </a:lnTo>
                  <a:lnTo>
                    <a:pt x="334" y="70"/>
                  </a:lnTo>
                  <a:lnTo>
                    <a:pt x="336" y="74"/>
                  </a:lnTo>
                  <a:lnTo>
                    <a:pt x="336" y="76"/>
                  </a:lnTo>
                  <a:lnTo>
                    <a:pt x="338" y="80"/>
                  </a:lnTo>
                  <a:lnTo>
                    <a:pt x="338" y="84"/>
                  </a:lnTo>
                  <a:lnTo>
                    <a:pt x="340" y="86"/>
                  </a:lnTo>
                  <a:lnTo>
                    <a:pt x="340" y="90"/>
                  </a:lnTo>
                  <a:lnTo>
                    <a:pt x="340" y="95"/>
                  </a:lnTo>
                  <a:lnTo>
                    <a:pt x="342" y="99"/>
                  </a:lnTo>
                  <a:lnTo>
                    <a:pt x="342" y="101"/>
                  </a:lnTo>
                  <a:lnTo>
                    <a:pt x="342" y="105"/>
                  </a:lnTo>
                  <a:lnTo>
                    <a:pt x="342" y="109"/>
                  </a:lnTo>
                  <a:lnTo>
                    <a:pt x="340" y="111"/>
                  </a:lnTo>
                  <a:lnTo>
                    <a:pt x="340" y="115"/>
                  </a:lnTo>
                  <a:lnTo>
                    <a:pt x="340" y="119"/>
                  </a:lnTo>
                  <a:lnTo>
                    <a:pt x="338" y="121"/>
                  </a:lnTo>
                  <a:lnTo>
                    <a:pt x="338" y="125"/>
                  </a:lnTo>
                  <a:lnTo>
                    <a:pt x="336" y="129"/>
                  </a:lnTo>
                  <a:lnTo>
                    <a:pt x="336" y="131"/>
                  </a:lnTo>
                  <a:lnTo>
                    <a:pt x="334" y="135"/>
                  </a:lnTo>
                  <a:lnTo>
                    <a:pt x="332" y="138"/>
                  </a:lnTo>
                  <a:lnTo>
                    <a:pt x="330" y="142"/>
                  </a:lnTo>
                  <a:lnTo>
                    <a:pt x="330" y="144"/>
                  </a:lnTo>
                  <a:lnTo>
                    <a:pt x="328" y="148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4"/>
                  </a:lnTo>
                  <a:lnTo>
                    <a:pt x="317" y="156"/>
                  </a:lnTo>
                  <a:lnTo>
                    <a:pt x="315" y="160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5" y="166"/>
                  </a:lnTo>
                  <a:lnTo>
                    <a:pt x="303" y="166"/>
                  </a:lnTo>
                  <a:lnTo>
                    <a:pt x="303" y="166"/>
                  </a:lnTo>
                  <a:close/>
                  <a:moveTo>
                    <a:pt x="154" y="185"/>
                  </a:moveTo>
                  <a:lnTo>
                    <a:pt x="133" y="144"/>
                  </a:lnTo>
                  <a:lnTo>
                    <a:pt x="13" y="203"/>
                  </a:lnTo>
                  <a:lnTo>
                    <a:pt x="33" y="244"/>
                  </a:lnTo>
                  <a:lnTo>
                    <a:pt x="154" y="185"/>
                  </a:lnTo>
                  <a:lnTo>
                    <a:pt x="154" y="185"/>
                  </a:lnTo>
                  <a:close/>
                  <a:moveTo>
                    <a:pt x="27" y="246"/>
                  </a:moveTo>
                  <a:lnTo>
                    <a:pt x="6" y="207"/>
                  </a:lnTo>
                  <a:lnTo>
                    <a:pt x="0" y="217"/>
                  </a:lnTo>
                  <a:lnTo>
                    <a:pt x="15" y="246"/>
                  </a:lnTo>
                  <a:lnTo>
                    <a:pt x="27" y="246"/>
                  </a:lnTo>
                  <a:lnTo>
                    <a:pt x="27" y="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C70934D-B58D-4C78-AF10-0B1AFA19DFED}"/>
              </a:ext>
            </a:extLst>
          </p:cNvPr>
          <p:cNvGrpSpPr>
            <a:grpSpLocks noChangeAspect="1"/>
          </p:cNvGrpSpPr>
          <p:nvPr/>
        </p:nvGrpSpPr>
        <p:grpSpPr>
          <a:xfrm>
            <a:off x="4568808" y="1496191"/>
            <a:ext cx="289588" cy="288000"/>
            <a:chOff x="8432800" y="1200150"/>
            <a:chExt cx="1158876" cy="1152525"/>
          </a:xfrm>
          <a:solidFill>
            <a:schemeClr val="bg1">
              <a:lumMod val="50000"/>
            </a:schemeClr>
          </a:solidFill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3C7238A8-1C43-47CB-917A-E81300A9A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200150"/>
              <a:ext cx="1155700" cy="1152525"/>
            </a:xfrm>
            <a:custGeom>
              <a:avLst/>
              <a:gdLst>
                <a:gd name="T0" fmla="*/ 262 w 353"/>
                <a:gd name="T1" fmla="*/ 325 h 353"/>
                <a:gd name="T2" fmla="*/ 227 w 353"/>
                <a:gd name="T3" fmla="*/ 353 h 353"/>
                <a:gd name="T4" fmla="*/ 219 w 353"/>
                <a:gd name="T5" fmla="*/ 353 h 353"/>
                <a:gd name="T6" fmla="*/ 44 w 353"/>
                <a:gd name="T7" fmla="*/ 353 h 353"/>
                <a:gd name="T8" fmla="*/ 4 w 353"/>
                <a:gd name="T9" fmla="*/ 328 h 353"/>
                <a:gd name="T10" fmla="*/ 0 w 353"/>
                <a:gd name="T11" fmla="*/ 310 h 353"/>
                <a:gd name="T12" fmla="*/ 30 w 353"/>
                <a:gd name="T13" fmla="*/ 309 h 353"/>
                <a:gd name="T14" fmla="*/ 43 w 353"/>
                <a:gd name="T15" fmla="*/ 308 h 353"/>
                <a:gd name="T16" fmla="*/ 43 w 353"/>
                <a:gd name="T17" fmla="*/ 300 h 353"/>
                <a:gd name="T18" fmla="*/ 43 w 353"/>
                <a:gd name="T19" fmla="*/ 46 h 353"/>
                <a:gd name="T20" fmla="*/ 89 w 353"/>
                <a:gd name="T21" fmla="*/ 0 h 353"/>
                <a:gd name="T22" fmla="*/ 309 w 353"/>
                <a:gd name="T23" fmla="*/ 1 h 353"/>
                <a:gd name="T24" fmla="*/ 349 w 353"/>
                <a:gd name="T25" fmla="*/ 33 h 353"/>
                <a:gd name="T26" fmla="*/ 352 w 353"/>
                <a:gd name="T27" fmla="*/ 44 h 353"/>
                <a:gd name="T28" fmla="*/ 273 w 353"/>
                <a:gd name="T29" fmla="*/ 44 h 353"/>
                <a:gd name="T30" fmla="*/ 265 w 353"/>
                <a:gd name="T31" fmla="*/ 45 h 353"/>
                <a:gd name="T32" fmla="*/ 264 w 353"/>
                <a:gd name="T33" fmla="*/ 87 h 353"/>
                <a:gd name="T34" fmla="*/ 249 w 353"/>
                <a:gd name="T35" fmla="*/ 87 h 353"/>
                <a:gd name="T36" fmla="*/ 256 w 353"/>
                <a:gd name="T37" fmla="*/ 17 h 353"/>
                <a:gd name="T38" fmla="*/ 251 w 353"/>
                <a:gd name="T39" fmla="*/ 16 h 353"/>
                <a:gd name="T40" fmla="*/ 84 w 353"/>
                <a:gd name="T41" fmla="*/ 16 h 353"/>
                <a:gd name="T42" fmla="*/ 59 w 353"/>
                <a:gd name="T43" fmla="*/ 41 h 353"/>
                <a:gd name="T44" fmla="*/ 59 w 353"/>
                <a:gd name="T45" fmla="*/ 302 h 353"/>
                <a:gd name="T46" fmla="*/ 59 w 353"/>
                <a:gd name="T47" fmla="*/ 309 h 353"/>
                <a:gd name="T48" fmla="*/ 189 w 353"/>
                <a:gd name="T49" fmla="*/ 309 h 353"/>
                <a:gd name="T50" fmla="*/ 195 w 353"/>
                <a:gd name="T51" fmla="*/ 324 h 353"/>
                <a:gd name="T52" fmla="*/ 226 w 353"/>
                <a:gd name="T53" fmla="*/ 337 h 353"/>
                <a:gd name="T54" fmla="*/ 247 w 353"/>
                <a:gd name="T55" fmla="*/ 320 h 353"/>
                <a:gd name="T56" fmla="*/ 249 w 353"/>
                <a:gd name="T57" fmla="*/ 307 h 353"/>
                <a:gd name="T58" fmla="*/ 249 w 353"/>
                <a:gd name="T59" fmla="*/ 238 h 353"/>
                <a:gd name="T60" fmla="*/ 265 w 353"/>
                <a:gd name="T61" fmla="*/ 236 h 353"/>
                <a:gd name="T62" fmla="*/ 263 w 353"/>
                <a:gd name="T63" fmla="*/ 313 h 353"/>
                <a:gd name="T64" fmla="*/ 263 w 353"/>
                <a:gd name="T65" fmla="*/ 314 h 353"/>
                <a:gd name="T66" fmla="*/ 262 w 353"/>
                <a:gd name="T67" fmla="*/ 3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3">
                  <a:moveTo>
                    <a:pt x="262" y="325"/>
                  </a:moveTo>
                  <a:cubicBezTo>
                    <a:pt x="255" y="340"/>
                    <a:pt x="242" y="348"/>
                    <a:pt x="227" y="353"/>
                  </a:cubicBezTo>
                  <a:cubicBezTo>
                    <a:pt x="224" y="353"/>
                    <a:pt x="222" y="353"/>
                    <a:pt x="219" y="353"/>
                  </a:cubicBezTo>
                  <a:cubicBezTo>
                    <a:pt x="161" y="353"/>
                    <a:pt x="103" y="353"/>
                    <a:pt x="44" y="353"/>
                  </a:cubicBezTo>
                  <a:cubicBezTo>
                    <a:pt x="26" y="353"/>
                    <a:pt x="13" y="345"/>
                    <a:pt x="4" y="328"/>
                  </a:cubicBezTo>
                  <a:cubicBezTo>
                    <a:pt x="1" y="322"/>
                    <a:pt x="0" y="316"/>
                    <a:pt x="0" y="310"/>
                  </a:cubicBezTo>
                  <a:cubicBezTo>
                    <a:pt x="10" y="310"/>
                    <a:pt x="20" y="310"/>
                    <a:pt x="30" y="309"/>
                  </a:cubicBezTo>
                  <a:cubicBezTo>
                    <a:pt x="34" y="309"/>
                    <a:pt x="39" y="311"/>
                    <a:pt x="43" y="308"/>
                  </a:cubicBezTo>
                  <a:cubicBezTo>
                    <a:pt x="43" y="305"/>
                    <a:pt x="43" y="303"/>
                    <a:pt x="43" y="300"/>
                  </a:cubicBezTo>
                  <a:cubicBezTo>
                    <a:pt x="43" y="215"/>
                    <a:pt x="43" y="130"/>
                    <a:pt x="43" y="46"/>
                  </a:cubicBezTo>
                  <a:cubicBezTo>
                    <a:pt x="43" y="17"/>
                    <a:pt x="65" y="1"/>
                    <a:pt x="89" y="0"/>
                  </a:cubicBezTo>
                  <a:cubicBezTo>
                    <a:pt x="163" y="0"/>
                    <a:pt x="236" y="0"/>
                    <a:pt x="309" y="1"/>
                  </a:cubicBezTo>
                  <a:cubicBezTo>
                    <a:pt x="325" y="1"/>
                    <a:pt x="347" y="16"/>
                    <a:pt x="349" y="33"/>
                  </a:cubicBezTo>
                  <a:cubicBezTo>
                    <a:pt x="350" y="36"/>
                    <a:pt x="353" y="39"/>
                    <a:pt x="352" y="44"/>
                  </a:cubicBezTo>
                  <a:cubicBezTo>
                    <a:pt x="326" y="44"/>
                    <a:pt x="299" y="44"/>
                    <a:pt x="273" y="44"/>
                  </a:cubicBezTo>
                  <a:cubicBezTo>
                    <a:pt x="271" y="44"/>
                    <a:pt x="268" y="43"/>
                    <a:pt x="265" y="45"/>
                  </a:cubicBezTo>
                  <a:cubicBezTo>
                    <a:pt x="264" y="59"/>
                    <a:pt x="266" y="73"/>
                    <a:pt x="264" y="87"/>
                  </a:cubicBezTo>
                  <a:cubicBezTo>
                    <a:pt x="259" y="89"/>
                    <a:pt x="255" y="88"/>
                    <a:pt x="249" y="87"/>
                  </a:cubicBezTo>
                  <a:cubicBezTo>
                    <a:pt x="251" y="64"/>
                    <a:pt x="245" y="40"/>
                    <a:pt x="256" y="17"/>
                  </a:cubicBezTo>
                  <a:cubicBezTo>
                    <a:pt x="255" y="15"/>
                    <a:pt x="253" y="16"/>
                    <a:pt x="251" y="16"/>
                  </a:cubicBezTo>
                  <a:cubicBezTo>
                    <a:pt x="196" y="16"/>
                    <a:pt x="140" y="16"/>
                    <a:pt x="84" y="16"/>
                  </a:cubicBezTo>
                  <a:cubicBezTo>
                    <a:pt x="72" y="16"/>
                    <a:pt x="59" y="29"/>
                    <a:pt x="59" y="41"/>
                  </a:cubicBezTo>
                  <a:cubicBezTo>
                    <a:pt x="59" y="128"/>
                    <a:pt x="59" y="215"/>
                    <a:pt x="59" y="302"/>
                  </a:cubicBezTo>
                  <a:cubicBezTo>
                    <a:pt x="59" y="304"/>
                    <a:pt x="59" y="306"/>
                    <a:pt x="59" y="309"/>
                  </a:cubicBezTo>
                  <a:cubicBezTo>
                    <a:pt x="103" y="309"/>
                    <a:pt x="146" y="309"/>
                    <a:pt x="189" y="309"/>
                  </a:cubicBezTo>
                  <a:cubicBezTo>
                    <a:pt x="192" y="314"/>
                    <a:pt x="192" y="319"/>
                    <a:pt x="195" y="324"/>
                  </a:cubicBezTo>
                  <a:cubicBezTo>
                    <a:pt x="202" y="337"/>
                    <a:pt x="214" y="339"/>
                    <a:pt x="226" y="337"/>
                  </a:cubicBezTo>
                  <a:cubicBezTo>
                    <a:pt x="236" y="336"/>
                    <a:pt x="243" y="330"/>
                    <a:pt x="247" y="320"/>
                  </a:cubicBezTo>
                  <a:cubicBezTo>
                    <a:pt x="249" y="316"/>
                    <a:pt x="249" y="311"/>
                    <a:pt x="249" y="307"/>
                  </a:cubicBezTo>
                  <a:cubicBezTo>
                    <a:pt x="249" y="284"/>
                    <a:pt x="249" y="261"/>
                    <a:pt x="249" y="238"/>
                  </a:cubicBezTo>
                  <a:cubicBezTo>
                    <a:pt x="253" y="235"/>
                    <a:pt x="258" y="236"/>
                    <a:pt x="265" y="236"/>
                  </a:cubicBezTo>
                  <a:cubicBezTo>
                    <a:pt x="264" y="262"/>
                    <a:pt x="266" y="287"/>
                    <a:pt x="263" y="313"/>
                  </a:cubicBezTo>
                  <a:cubicBezTo>
                    <a:pt x="263" y="313"/>
                    <a:pt x="263" y="314"/>
                    <a:pt x="263" y="314"/>
                  </a:cubicBezTo>
                  <a:cubicBezTo>
                    <a:pt x="262" y="318"/>
                    <a:pt x="262" y="321"/>
                    <a:pt x="262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2A3BF381-0AE9-4A40-B3B1-EEAC7E94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447800"/>
              <a:ext cx="665163" cy="698500"/>
            </a:xfrm>
            <a:custGeom>
              <a:avLst/>
              <a:gdLst>
                <a:gd name="T0" fmla="*/ 110 w 203"/>
                <a:gd name="T1" fmla="*/ 87 h 214"/>
                <a:gd name="T2" fmla="*/ 103 w 203"/>
                <a:gd name="T3" fmla="*/ 83 h 214"/>
                <a:gd name="T4" fmla="*/ 139 w 203"/>
                <a:gd name="T5" fmla="*/ 47 h 214"/>
                <a:gd name="T6" fmla="*/ 139 w 203"/>
                <a:gd name="T7" fmla="*/ 33 h 214"/>
                <a:gd name="T8" fmla="*/ 136 w 203"/>
                <a:gd name="T9" fmla="*/ 30 h 214"/>
                <a:gd name="T10" fmla="*/ 108 w 203"/>
                <a:gd name="T11" fmla="*/ 56 h 214"/>
                <a:gd name="T12" fmla="*/ 98 w 203"/>
                <a:gd name="T13" fmla="*/ 55 h 214"/>
                <a:gd name="T14" fmla="*/ 99 w 203"/>
                <a:gd name="T15" fmla="*/ 46 h 214"/>
                <a:gd name="T16" fmla="*/ 140 w 203"/>
                <a:gd name="T17" fmla="*/ 5 h 214"/>
                <a:gd name="T18" fmla="*/ 148 w 203"/>
                <a:gd name="T19" fmla="*/ 4 h 214"/>
                <a:gd name="T20" fmla="*/ 150 w 203"/>
                <a:gd name="T21" fmla="*/ 13 h 214"/>
                <a:gd name="T22" fmla="*/ 146 w 203"/>
                <a:gd name="T23" fmla="*/ 21 h 214"/>
                <a:gd name="T24" fmla="*/ 155 w 203"/>
                <a:gd name="T25" fmla="*/ 30 h 214"/>
                <a:gd name="T26" fmla="*/ 161 w 203"/>
                <a:gd name="T27" fmla="*/ 25 h 214"/>
                <a:gd name="T28" fmla="*/ 194 w 203"/>
                <a:gd name="T29" fmla="*/ 28 h 214"/>
                <a:gd name="T30" fmla="*/ 197 w 203"/>
                <a:gd name="T31" fmla="*/ 32 h 214"/>
                <a:gd name="T32" fmla="*/ 197 w 203"/>
                <a:gd name="T33" fmla="*/ 51 h 214"/>
                <a:gd name="T34" fmla="*/ 137 w 203"/>
                <a:gd name="T35" fmla="*/ 110 h 214"/>
                <a:gd name="T36" fmla="*/ 135 w 203"/>
                <a:gd name="T37" fmla="*/ 112 h 214"/>
                <a:gd name="T38" fmla="*/ 113 w 203"/>
                <a:gd name="T39" fmla="*/ 125 h 214"/>
                <a:gd name="T40" fmla="*/ 50 w 203"/>
                <a:gd name="T41" fmla="*/ 186 h 214"/>
                <a:gd name="T42" fmla="*/ 16 w 203"/>
                <a:gd name="T43" fmla="*/ 211 h 214"/>
                <a:gd name="T44" fmla="*/ 5 w 203"/>
                <a:gd name="T45" fmla="*/ 211 h 214"/>
                <a:gd name="T46" fmla="*/ 7 w 203"/>
                <a:gd name="T47" fmla="*/ 200 h 214"/>
                <a:gd name="T48" fmla="*/ 23 w 203"/>
                <a:gd name="T49" fmla="*/ 175 h 214"/>
                <a:gd name="T50" fmla="*/ 43 w 203"/>
                <a:gd name="T51" fmla="*/ 153 h 214"/>
                <a:gd name="T52" fmla="*/ 110 w 203"/>
                <a:gd name="T5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" h="214">
                  <a:moveTo>
                    <a:pt x="110" y="87"/>
                  </a:moveTo>
                  <a:cubicBezTo>
                    <a:pt x="107" y="86"/>
                    <a:pt x="105" y="85"/>
                    <a:pt x="103" y="83"/>
                  </a:cubicBezTo>
                  <a:cubicBezTo>
                    <a:pt x="115" y="71"/>
                    <a:pt x="127" y="59"/>
                    <a:pt x="139" y="47"/>
                  </a:cubicBezTo>
                  <a:cubicBezTo>
                    <a:pt x="146" y="40"/>
                    <a:pt x="146" y="40"/>
                    <a:pt x="139" y="33"/>
                  </a:cubicBezTo>
                  <a:cubicBezTo>
                    <a:pt x="138" y="32"/>
                    <a:pt x="137" y="31"/>
                    <a:pt x="136" y="30"/>
                  </a:cubicBezTo>
                  <a:cubicBezTo>
                    <a:pt x="126" y="38"/>
                    <a:pt x="118" y="48"/>
                    <a:pt x="108" y="56"/>
                  </a:cubicBezTo>
                  <a:cubicBezTo>
                    <a:pt x="103" y="59"/>
                    <a:pt x="101" y="58"/>
                    <a:pt x="98" y="55"/>
                  </a:cubicBezTo>
                  <a:cubicBezTo>
                    <a:pt x="94" y="51"/>
                    <a:pt x="96" y="49"/>
                    <a:pt x="99" y="46"/>
                  </a:cubicBezTo>
                  <a:cubicBezTo>
                    <a:pt x="113" y="32"/>
                    <a:pt x="126" y="18"/>
                    <a:pt x="140" y="5"/>
                  </a:cubicBezTo>
                  <a:cubicBezTo>
                    <a:pt x="142" y="3"/>
                    <a:pt x="144" y="0"/>
                    <a:pt x="148" y="4"/>
                  </a:cubicBezTo>
                  <a:cubicBezTo>
                    <a:pt x="150" y="7"/>
                    <a:pt x="155" y="9"/>
                    <a:pt x="150" y="13"/>
                  </a:cubicBezTo>
                  <a:cubicBezTo>
                    <a:pt x="148" y="15"/>
                    <a:pt x="147" y="18"/>
                    <a:pt x="146" y="21"/>
                  </a:cubicBezTo>
                  <a:cubicBezTo>
                    <a:pt x="148" y="24"/>
                    <a:pt x="151" y="27"/>
                    <a:pt x="155" y="30"/>
                  </a:cubicBezTo>
                  <a:cubicBezTo>
                    <a:pt x="158" y="29"/>
                    <a:pt x="159" y="27"/>
                    <a:pt x="161" y="25"/>
                  </a:cubicBezTo>
                  <a:cubicBezTo>
                    <a:pt x="173" y="13"/>
                    <a:pt x="185" y="14"/>
                    <a:pt x="194" y="28"/>
                  </a:cubicBezTo>
                  <a:cubicBezTo>
                    <a:pt x="195" y="29"/>
                    <a:pt x="196" y="31"/>
                    <a:pt x="197" y="32"/>
                  </a:cubicBezTo>
                  <a:cubicBezTo>
                    <a:pt x="202" y="39"/>
                    <a:pt x="203" y="45"/>
                    <a:pt x="197" y="51"/>
                  </a:cubicBezTo>
                  <a:cubicBezTo>
                    <a:pt x="177" y="71"/>
                    <a:pt x="157" y="90"/>
                    <a:pt x="137" y="110"/>
                  </a:cubicBezTo>
                  <a:cubicBezTo>
                    <a:pt x="136" y="111"/>
                    <a:pt x="136" y="113"/>
                    <a:pt x="135" y="112"/>
                  </a:cubicBezTo>
                  <a:cubicBezTo>
                    <a:pt x="123" y="108"/>
                    <a:pt x="119" y="119"/>
                    <a:pt x="113" y="125"/>
                  </a:cubicBezTo>
                  <a:cubicBezTo>
                    <a:pt x="92" y="145"/>
                    <a:pt x="72" y="167"/>
                    <a:pt x="50" y="186"/>
                  </a:cubicBezTo>
                  <a:cubicBezTo>
                    <a:pt x="39" y="196"/>
                    <a:pt x="25" y="200"/>
                    <a:pt x="16" y="211"/>
                  </a:cubicBezTo>
                  <a:cubicBezTo>
                    <a:pt x="13" y="214"/>
                    <a:pt x="8" y="214"/>
                    <a:pt x="5" y="211"/>
                  </a:cubicBezTo>
                  <a:cubicBezTo>
                    <a:pt x="0" y="206"/>
                    <a:pt x="3" y="203"/>
                    <a:pt x="7" y="200"/>
                  </a:cubicBezTo>
                  <a:cubicBezTo>
                    <a:pt x="15" y="193"/>
                    <a:pt x="17" y="183"/>
                    <a:pt x="23" y="175"/>
                  </a:cubicBezTo>
                  <a:cubicBezTo>
                    <a:pt x="29" y="167"/>
                    <a:pt x="36" y="160"/>
                    <a:pt x="43" y="153"/>
                  </a:cubicBezTo>
                  <a:cubicBezTo>
                    <a:pt x="65" y="132"/>
                    <a:pt x="87" y="110"/>
                    <a:pt x="11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6B917A61-EEC7-4092-BF63-9355F32FC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0138" y="1298575"/>
              <a:ext cx="433388" cy="433388"/>
            </a:xfrm>
            <a:custGeom>
              <a:avLst/>
              <a:gdLst>
                <a:gd name="T0" fmla="*/ 66 w 132"/>
                <a:gd name="T1" fmla="*/ 130 h 133"/>
                <a:gd name="T2" fmla="*/ 0 w 132"/>
                <a:gd name="T3" fmla="*/ 66 h 133"/>
                <a:gd name="T4" fmla="*/ 66 w 132"/>
                <a:gd name="T5" fmla="*/ 1 h 133"/>
                <a:gd name="T6" fmla="*/ 132 w 132"/>
                <a:gd name="T7" fmla="*/ 66 h 133"/>
                <a:gd name="T8" fmla="*/ 66 w 132"/>
                <a:gd name="T9" fmla="*/ 130 h 133"/>
                <a:gd name="T10" fmla="*/ 65 w 132"/>
                <a:gd name="T11" fmla="*/ 117 h 133"/>
                <a:gd name="T12" fmla="*/ 117 w 132"/>
                <a:gd name="T13" fmla="*/ 67 h 133"/>
                <a:gd name="T14" fmla="*/ 66 w 132"/>
                <a:gd name="T15" fmla="*/ 14 h 133"/>
                <a:gd name="T16" fmla="*/ 14 w 132"/>
                <a:gd name="T17" fmla="*/ 69 h 133"/>
                <a:gd name="T18" fmla="*/ 65 w 132"/>
                <a:gd name="T19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30"/>
                  </a:moveTo>
                  <a:cubicBezTo>
                    <a:pt x="24" y="133"/>
                    <a:pt x="0" y="97"/>
                    <a:pt x="0" y="66"/>
                  </a:cubicBezTo>
                  <a:cubicBezTo>
                    <a:pt x="0" y="33"/>
                    <a:pt x="25" y="1"/>
                    <a:pt x="66" y="1"/>
                  </a:cubicBezTo>
                  <a:cubicBezTo>
                    <a:pt x="101" y="0"/>
                    <a:pt x="132" y="31"/>
                    <a:pt x="132" y="66"/>
                  </a:cubicBezTo>
                  <a:cubicBezTo>
                    <a:pt x="132" y="100"/>
                    <a:pt x="103" y="133"/>
                    <a:pt x="66" y="130"/>
                  </a:cubicBezTo>
                  <a:close/>
                  <a:moveTo>
                    <a:pt x="65" y="117"/>
                  </a:moveTo>
                  <a:cubicBezTo>
                    <a:pt x="95" y="118"/>
                    <a:pt x="118" y="93"/>
                    <a:pt x="117" y="67"/>
                  </a:cubicBezTo>
                  <a:cubicBezTo>
                    <a:pt x="117" y="36"/>
                    <a:pt x="94" y="15"/>
                    <a:pt x="66" y="14"/>
                  </a:cubicBezTo>
                  <a:cubicBezTo>
                    <a:pt x="40" y="14"/>
                    <a:pt x="13" y="36"/>
                    <a:pt x="14" y="69"/>
                  </a:cubicBezTo>
                  <a:cubicBezTo>
                    <a:pt x="16" y="94"/>
                    <a:pt x="37" y="118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41AEB0CF-2689-4F7A-9BBC-CB7F2EB25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8" y="1876425"/>
              <a:ext cx="287338" cy="46038"/>
            </a:xfrm>
            <a:custGeom>
              <a:avLst/>
              <a:gdLst>
                <a:gd name="T0" fmla="*/ 0 w 88"/>
                <a:gd name="T1" fmla="*/ 0 h 14"/>
                <a:gd name="T2" fmla="*/ 87 w 88"/>
                <a:gd name="T3" fmla="*/ 0 h 14"/>
                <a:gd name="T4" fmla="*/ 87 w 88"/>
                <a:gd name="T5" fmla="*/ 14 h 14"/>
                <a:gd name="T6" fmla="*/ 1 w 88"/>
                <a:gd name="T7" fmla="*/ 14 h 14"/>
                <a:gd name="T8" fmla="*/ 0 w 8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">
                  <a:moveTo>
                    <a:pt x="0" y="0"/>
                  </a:moveTo>
                  <a:cubicBezTo>
                    <a:pt x="30" y="0"/>
                    <a:pt x="58" y="0"/>
                    <a:pt x="87" y="0"/>
                  </a:cubicBezTo>
                  <a:cubicBezTo>
                    <a:pt x="88" y="5"/>
                    <a:pt x="88" y="9"/>
                    <a:pt x="87" y="14"/>
                  </a:cubicBezTo>
                  <a:cubicBezTo>
                    <a:pt x="58" y="14"/>
                    <a:pt x="30" y="14"/>
                    <a:pt x="1" y="14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5043192C-2D94-4093-A0A7-B33453AF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1970088"/>
              <a:ext cx="284163" cy="46038"/>
            </a:xfrm>
            <a:custGeom>
              <a:avLst/>
              <a:gdLst>
                <a:gd name="T0" fmla="*/ 86 w 87"/>
                <a:gd name="T1" fmla="*/ 0 h 14"/>
                <a:gd name="T2" fmla="*/ 86 w 87"/>
                <a:gd name="T3" fmla="*/ 14 h 14"/>
                <a:gd name="T4" fmla="*/ 0 w 87"/>
                <a:gd name="T5" fmla="*/ 14 h 14"/>
                <a:gd name="T6" fmla="*/ 0 w 87"/>
                <a:gd name="T7" fmla="*/ 0 h 14"/>
                <a:gd name="T8" fmla="*/ 86 w 8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">
                  <a:moveTo>
                    <a:pt x="86" y="0"/>
                  </a:moveTo>
                  <a:cubicBezTo>
                    <a:pt x="87" y="5"/>
                    <a:pt x="87" y="9"/>
                    <a:pt x="86" y="14"/>
                  </a:cubicBezTo>
                  <a:cubicBezTo>
                    <a:pt x="57" y="14"/>
                    <a:pt x="29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8" y="0"/>
                    <a:pt x="5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681B6972-A452-41AD-AEFF-ED1D1628D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392238"/>
              <a:ext cx="171450" cy="169863"/>
            </a:xfrm>
            <a:custGeom>
              <a:avLst/>
              <a:gdLst>
                <a:gd name="T0" fmla="*/ 36 w 52"/>
                <a:gd name="T1" fmla="*/ 37 h 52"/>
                <a:gd name="T2" fmla="*/ 36 w 52"/>
                <a:gd name="T3" fmla="*/ 9 h 52"/>
                <a:gd name="T4" fmla="*/ 42 w 52"/>
                <a:gd name="T5" fmla="*/ 1 h 52"/>
                <a:gd name="T6" fmla="*/ 49 w 52"/>
                <a:gd name="T7" fmla="*/ 8 h 52"/>
                <a:gd name="T8" fmla="*/ 51 w 52"/>
                <a:gd name="T9" fmla="*/ 40 h 52"/>
                <a:gd name="T10" fmla="*/ 39 w 52"/>
                <a:gd name="T11" fmla="*/ 52 h 52"/>
                <a:gd name="T12" fmla="*/ 9 w 52"/>
                <a:gd name="T13" fmla="*/ 52 h 52"/>
                <a:gd name="T14" fmla="*/ 0 w 52"/>
                <a:gd name="T15" fmla="*/ 45 h 52"/>
                <a:gd name="T16" fmla="*/ 9 w 52"/>
                <a:gd name="T17" fmla="*/ 37 h 52"/>
                <a:gd name="T18" fmla="*/ 36 w 52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36" y="37"/>
                  </a:moveTo>
                  <a:cubicBezTo>
                    <a:pt x="36" y="27"/>
                    <a:pt x="36" y="18"/>
                    <a:pt x="36" y="9"/>
                  </a:cubicBezTo>
                  <a:cubicBezTo>
                    <a:pt x="36" y="4"/>
                    <a:pt x="37" y="1"/>
                    <a:pt x="42" y="1"/>
                  </a:cubicBezTo>
                  <a:cubicBezTo>
                    <a:pt x="47" y="0"/>
                    <a:pt x="48" y="3"/>
                    <a:pt x="49" y="8"/>
                  </a:cubicBezTo>
                  <a:cubicBezTo>
                    <a:pt x="52" y="18"/>
                    <a:pt x="51" y="29"/>
                    <a:pt x="51" y="40"/>
                  </a:cubicBezTo>
                  <a:cubicBezTo>
                    <a:pt x="52" y="48"/>
                    <a:pt x="47" y="52"/>
                    <a:pt x="39" y="52"/>
                  </a:cubicBezTo>
                  <a:cubicBezTo>
                    <a:pt x="29" y="52"/>
                    <a:pt x="19" y="52"/>
                    <a:pt x="9" y="52"/>
                  </a:cubicBezTo>
                  <a:cubicBezTo>
                    <a:pt x="4" y="52"/>
                    <a:pt x="0" y="51"/>
                    <a:pt x="0" y="45"/>
                  </a:cubicBezTo>
                  <a:cubicBezTo>
                    <a:pt x="0" y="38"/>
                    <a:pt x="4" y="37"/>
                    <a:pt x="9" y="37"/>
                  </a:cubicBezTo>
                  <a:cubicBezTo>
                    <a:pt x="17" y="37"/>
                    <a:pt x="26" y="37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C9EDB551-4580-4B48-AE8D-5B1BFFBA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200150"/>
              <a:ext cx="1155700" cy="1152525"/>
            </a:xfrm>
            <a:custGeom>
              <a:avLst/>
              <a:gdLst>
                <a:gd name="T0" fmla="*/ 262 w 353"/>
                <a:gd name="T1" fmla="*/ 325 h 353"/>
                <a:gd name="T2" fmla="*/ 227 w 353"/>
                <a:gd name="T3" fmla="*/ 353 h 353"/>
                <a:gd name="T4" fmla="*/ 219 w 353"/>
                <a:gd name="T5" fmla="*/ 353 h 353"/>
                <a:gd name="T6" fmla="*/ 44 w 353"/>
                <a:gd name="T7" fmla="*/ 353 h 353"/>
                <a:gd name="T8" fmla="*/ 4 w 353"/>
                <a:gd name="T9" fmla="*/ 328 h 353"/>
                <a:gd name="T10" fmla="*/ 0 w 353"/>
                <a:gd name="T11" fmla="*/ 310 h 353"/>
                <a:gd name="T12" fmla="*/ 30 w 353"/>
                <a:gd name="T13" fmla="*/ 309 h 353"/>
                <a:gd name="T14" fmla="*/ 43 w 353"/>
                <a:gd name="T15" fmla="*/ 308 h 353"/>
                <a:gd name="T16" fmla="*/ 43 w 353"/>
                <a:gd name="T17" fmla="*/ 300 h 353"/>
                <a:gd name="T18" fmla="*/ 43 w 353"/>
                <a:gd name="T19" fmla="*/ 46 h 353"/>
                <a:gd name="T20" fmla="*/ 89 w 353"/>
                <a:gd name="T21" fmla="*/ 0 h 353"/>
                <a:gd name="T22" fmla="*/ 309 w 353"/>
                <a:gd name="T23" fmla="*/ 1 h 353"/>
                <a:gd name="T24" fmla="*/ 349 w 353"/>
                <a:gd name="T25" fmla="*/ 33 h 353"/>
                <a:gd name="T26" fmla="*/ 352 w 353"/>
                <a:gd name="T27" fmla="*/ 44 h 353"/>
                <a:gd name="T28" fmla="*/ 273 w 353"/>
                <a:gd name="T29" fmla="*/ 44 h 353"/>
                <a:gd name="T30" fmla="*/ 265 w 353"/>
                <a:gd name="T31" fmla="*/ 45 h 353"/>
                <a:gd name="T32" fmla="*/ 264 w 353"/>
                <a:gd name="T33" fmla="*/ 87 h 353"/>
                <a:gd name="T34" fmla="*/ 249 w 353"/>
                <a:gd name="T35" fmla="*/ 87 h 353"/>
                <a:gd name="T36" fmla="*/ 256 w 353"/>
                <a:gd name="T37" fmla="*/ 17 h 353"/>
                <a:gd name="T38" fmla="*/ 251 w 353"/>
                <a:gd name="T39" fmla="*/ 16 h 353"/>
                <a:gd name="T40" fmla="*/ 84 w 353"/>
                <a:gd name="T41" fmla="*/ 16 h 353"/>
                <a:gd name="T42" fmla="*/ 59 w 353"/>
                <a:gd name="T43" fmla="*/ 41 h 353"/>
                <a:gd name="T44" fmla="*/ 59 w 353"/>
                <a:gd name="T45" fmla="*/ 302 h 353"/>
                <a:gd name="T46" fmla="*/ 59 w 353"/>
                <a:gd name="T47" fmla="*/ 309 h 353"/>
                <a:gd name="T48" fmla="*/ 189 w 353"/>
                <a:gd name="T49" fmla="*/ 309 h 353"/>
                <a:gd name="T50" fmla="*/ 195 w 353"/>
                <a:gd name="T51" fmla="*/ 324 h 353"/>
                <a:gd name="T52" fmla="*/ 226 w 353"/>
                <a:gd name="T53" fmla="*/ 337 h 353"/>
                <a:gd name="T54" fmla="*/ 247 w 353"/>
                <a:gd name="T55" fmla="*/ 320 h 353"/>
                <a:gd name="T56" fmla="*/ 249 w 353"/>
                <a:gd name="T57" fmla="*/ 307 h 353"/>
                <a:gd name="T58" fmla="*/ 249 w 353"/>
                <a:gd name="T59" fmla="*/ 238 h 353"/>
                <a:gd name="T60" fmla="*/ 265 w 353"/>
                <a:gd name="T61" fmla="*/ 236 h 353"/>
                <a:gd name="T62" fmla="*/ 263 w 353"/>
                <a:gd name="T63" fmla="*/ 313 h 353"/>
                <a:gd name="T64" fmla="*/ 263 w 353"/>
                <a:gd name="T65" fmla="*/ 314 h 353"/>
                <a:gd name="T66" fmla="*/ 262 w 353"/>
                <a:gd name="T67" fmla="*/ 3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3">
                  <a:moveTo>
                    <a:pt x="262" y="325"/>
                  </a:moveTo>
                  <a:cubicBezTo>
                    <a:pt x="255" y="340"/>
                    <a:pt x="242" y="348"/>
                    <a:pt x="227" y="353"/>
                  </a:cubicBezTo>
                  <a:cubicBezTo>
                    <a:pt x="224" y="353"/>
                    <a:pt x="222" y="353"/>
                    <a:pt x="219" y="353"/>
                  </a:cubicBezTo>
                  <a:cubicBezTo>
                    <a:pt x="161" y="353"/>
                    <a:pt x="103" y="353"/>
                    <a:pt x="44" y="353"/>
                  </a:cubicBezTo>
                  <a:cubicBezTo>
                    <a:pt x="26" y="353"/>
                    <a:pt x="13" y="345"/>
                    <a:pt x="4" y="328"/>
                  </a:cubicBezTo>
                  <a:cubicBezTo>
                    <a:pt x="1" y="322"/>
                    <a:pt x="0" y="316"/>
                    <a:pt x="0" y="310"/>
                  </a:cubicBezTo>
                  <a:cubicBezTo>
                    <a:pt x="10" y="310"/>
                    <a:pt x="20" y="310"/>
                    <a:pt x="30" y="309"/>
                  </a:cubicBezTo>
                  <a:cubicBezTo>
                    <a:pt x="34" y="309"/>
                    <a:pt x="39" y="311"/>
                    <a:pt x="43" y="308"/>
                  </a:cubicBezTo>
                  <a:cubicBezTo>
                    <a:pt x="43" y="305"/>
                    <a:pt x="43" y="303"/>
                    <a:pt x="43" y="300"/>
                  </a:cubicBezTo>
                  <a:cubicBezTo>
                    <a:pt x="43" y="215"/>
                    <a:pt x="43" y="130"/>
                    <a:pt x="43" y="46"/>
                  </a:cubicBezTo>
                  <a:cubicBezTo>
                    <a:pt x="43" y="17"/>
                    <a:pt x="65" y="1"/>
                    <a:pt x="89" y="0"/>
                  </a:cubicBezTo>
                  <a:cubicBezTo>
                    <a:pt x="163" y="0"/>
                    <a:pt x="236" y="0"/>
                    <a:pt x="309" y="1"/>
                  </a:cubicBezTo>
                  <a:cubicBezTo>
                    <a:pt x="325" y="1"/>
                    <a:pt x="347" y="16"/>
                    <a:pt x="349" y="33"/>
                  </a:cubicBezTo>
                  <a:cubicBezTo>
                    <a:pt x="350" y="36"/>
                    <a:pt x="353" y="39"/>
                    <a:pt x="352" y="44"/>
                  </a:cubicBezTo>
                  <a:cubicBezTo>
                    <a:pt x="326" y="44"/>
                    <a:pt x="299" y="44"/>
                    <a:pt x="273" y="44"/>
                  </a:cubicBezTo>
                  <a:cubicBezTo>
                    <a:pt x="271" y="44"/>
                    <a:pt x="268" y="43"/>
                    <a:pt x="265" y="45"/>
                  </a:cubicBezTo>
                  <a:cubicBezTo>
                    <a:pt x="264" y="59"/>
                    <a:pt x="266" y="73"/>
                    <a:pt x="264" y="87"/>
                  </a:cubicBezTo>
                  <a:cubicBezTo>
                    <a:pt x="259" y="89"/>
                    <a:pt x="255" y="88"/>
                    <a:pt x="249" y="87"/>
                  </a:cubicBezTo>
                  <a:cubicBezTo>
                    <a:pt x="251" y="64"/>
                    <a:pt x="245" y="40"/>
                    <a:pt x="256" y="17"/>
                  </a:cubicBezTo>
                  <a:cubicBezTo>
                    <a:pt x="255" y="15"/>
                    <a:pt x="253" y="16"/>
                    <a:pt x="251" y="16"/>
                  </a:cubicBezTo>
                  <a:cubicBezTo>
                    <a:pt x="196" y="16"/>
                    <a:pt x="140" y="16"/>
                    <a:pt x="84" y="16"/>
                  </a:cubicBezTo>
                  <a:cubicBezTo>
                    <a:pt x="72" y="16"/>
                    <a:pt x="59" y="29"/>
                    <a:pt x="59" y="41"/>
                  </a:cubicBezTo>
                  <a:cubicBezTo>
                    <a:pt x="59" y="128"/>
                    <a:pt x="59" y="215"/>
                    <a:pt x="59" y="302"/>
                  </a:cubicBezTo>
                  <a:cubicBezTo>
                    <a:pt x="59" y="304"/>
                    <a:pt x="59" y="306"/>
                    <a:pt x="59" y="309"/>
                  </a:cubicBezTo>
                  <a:cubicBezTo>
                    <a:pt x="103" y="309"/>
                    <a:pt x="146" y="309"/>
                    <a:pt x="189" y="309"/>
                  </a:cubicBezTo>
                  <a:cubicBezTo>
                    <a:pt x="192" y="314"/>
                    <a:pt x="192" y="319"/>
                    <a:pt x="195" y="324"/>
                  </a:cubicBezTo>
                  <a:cubicBezTo>
                    <a:pt x="202" y="337"/>
                    <a:pt x="214" y="339"/>
                    <a:pt x="226" y="337"/>
                  </a:cubicBezTo>
                  <a:cubicBezTo>
                    <a:pt x="236" y="336"/>
                    <a:pt x="243" y="330"/>
                    <a:pt x="247" y="320"/>
                  </a:cubicBezTo>
                  <a:cubicBezTo>
                    <a:pt x="249" y="316"/>
                    <a:pt x="249" y="311"/>
                    <a:pt x="249" y="307"/>
                  </a:cubicBezTo>
                  <a:cubicBezTo>
                    <a:pt x="249" y="284"/>
                    <a:pt x="249" y="261"/>
                    <a:pt x="249" y="238"/>
                  </a:cubicBezTo>
                  <a:cubicBezTo>
                    <a:pt x="253" y="235"/>
                    <a:pt x="258" y="236"/>
                    <a:pt x="265" y="236"/>
                  </a:cubicBezTo>
                  <a:cubicBezTo>
                    <a:pt x="264" y="262"/>
                    <a:pt x="266" y="287"/>
                    <a:pt x="263" y="313"/>
                  </a:cubicBezTo>
                  <a:cubicBezTo>
                    <a:pt x="263" y="313"/>
                    <a:pt x="263" y="314"/>
                    <a:pt x="263" y="314"/>
                  </a:cubicBezTo>
                  <a:cubicBezTo>
                    <a:pt x="262" y="318"/>
                    <a:pt x="262" y="321"/>
                    <a:pt x="262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AC15D8ED-D338-403E-AF3E-6C82BB7DB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447800"/>
              <a:ext cx="665163" cy="698500"/>
            </a:xfrm>
            <a:custGeom>
              <a:avLst/>
              <a:gdLst>
                <a:gd name="T0" fmla="*/ 110 w 203"/>
                <a:gd name="T1" fmla="*/ 87 h 214"/>
                <a:gd name="T2" fmla="*/ 103 w 203"/>
                <a:gd name="T3" fmla="*/ 83 h 214"/>
                <a:gd name="T4" fmla="*/ 139 w 203"/>
                <a:gd name="T5" fmla="*/ 47 h 214"/>
                <a:gd name="T6" fmla="*/ 139 w 203"/>
                <a:gd name="T7" fmla="*/ 33 h 214"/>
                <a:gd name="T8" fmla="*/ 136 w 203"/>
                <a:gd name="T9" fmla="*/ 30 h 214"/>
                <a:gd name="T10" fmla="*/ 108 w 203"/>
                <a:gd name="T11" fmla="*/ 56 h 214"/>
                <a:gd name="T12" fmla="*/ 98 w 203"/>
                <a:gd name="T13" fmla="*/ 55 h 214"/>
                <a:gd name="T14" fmla="*/ 99 w 203"/>
                <a:gd name="T15" fmla="*/ 46 h 214"/>
                <a:gd name="T16" fmla="*/ 140 w 203"/>
                <a:gd name="T17" fmla="*/ 5 h 214"/>
                <a:gd name="T18" fmla="*/ 148 w 203"/>
                <a:gd name="T19" fmla="*/ 4 h 214"/>
                <a:gd name="T20" fmla="*/ 150 w 203"/>
                <a:gd name="T21" fmla="*/ 13 h 214"/>
                <a:gd name="T22" fmla="*/ 146 w 203"/>
                <a:gd name="T23" fmla="*/ 21 h 214"/>
                <a:gd name="T24" fmla="*/ 155 w 203"/>
                <a:gd name="T25" fmla="*/ 30 h 214"/>
                <a:gd name="T26" fmla="*/ 161 w 203"/>
                <a:gd name="T27" fmla="*/ 25 h 214"/>
                <a:gd name="T28" fmla="*/ 194 w 203"/>
                <a:gd name="T29" fmla="*/ 28 h 214"/>
                <a:gd name="T30" fmla="*/ 197 w 203"/>
                <a:gd name="T31" fmla="*/ 32 h 214"/>
                <a:gd name="T32" fmla="*/ 197 w 203"/>
                <a:gd name="T33" fmla="*/ 51 h 214"/>
                <a:gd name="T34" fmla="*/ 137 w 203"/>
                <a:gd name="T35" fmla="*/ 110 h 214"/>
                <a:gd name="T36" fmla="*/ 135 w 203"/>
                <a:gd name="T37" fmla="*/ 112 h 214"/>
                <a:gd name="T38" fmla="*/ 113 w 203"/>
                <a:gd name="T39" fmla="*/ 125 h 214"/>
                <a:gd name="T40" fmla="*/ 50 w 203"/>
                <a:gd name="T41" fmla="*/ 186 h 214"/>
                <a:gd name="T42" fmla="*/ 16 w 203"/>
                <a:gd name="T43" fmla="*/ 211 h 214"/>
                <a:gd name="T44" fmla="*/ 5 w 203"/>
                <a:gd name="T45" fmla="*/ 211 h 214"/>
                <a:gd name="T46" fmla="*/ 7 w 203"/>
                <a:gd name="T47" fmla="*/ 200 h 214"/>
                <a:gd name="T48" fmla="*/ 23 w 203"/>
                <a:gd name="T49" fmla="*/ 175 h 214"/>
                <a:gd name="T50" fmla="*/ 43 w 203"/>
                <a:gd name="T51" fmla="*/ 153 h 214"/>
                <a:gd name="T52" fmla="*/ 110 w 203"/>
                <a:gd name="T5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" h="214">
                  <a:moveTo>
                    <a:pt x="110" y="87"/>
                  </a:moveTo>
                  <a:cubicBezTo>
                    <a:pt x="107" y="86"/>
                    <a:pt x="105" y="85"/>
                    <a:pt x="103" y="83"/>
                  </a:cubicBezTo>
                  <a:cubicBezTo>
                    <a:pt x="115" y="71"/>
                    <a:pt x="127" y="59"/>
                    <a:pt x="139" y="47"/>
                  </a:cubicBezTo>
                  <a:cubicBezTo>
                    <a:pt x="146" y="40"/>
                    <a:pt x="146" y="40"/>
                    <a:pt x="139" y="33"/>
                  </a:cubicBezTo>
                  <a:cubicBezTo>
                    <a:pt x="138" y="32"/>
                    <a:pt x="137" y="31"/>
                    <a:pt x="136" y="30"/>
                  </a:cubicBezTo>
                  <a:cubicBezTo>
                    <a:pt x="126" y="38"/>
                    <a:pt x="118" y="48"/>
                    <a:pt x="108" y="56"/>
                  </a:cubicBezTo>
                  <a:cubicBezTo>
                    <a:pt x="103" y="59"/>
                    <a:pt x="101" y="58"/>
                    <a:pt x="98" y="55"/>
                  </a:cubicBezTo>
                  <a:cubicBezTo>
                    <a:pt x="94" y="51"/>
                    <a:pt x="96" y="49"/>
                    <a:pt x="99" y="46"/>
                  </a:cubicBezTo>
                  <a:cubicBezTo>
                    <a:pt x="113" y="32"/>
                    <a:pt x="126" y="18"/>
                    <a:pt x="140" y="5"/>
                  </a:cubicBezTo>
                  <a:cubicBezTo>
                    <a:pt x="142" y="3"/>
                    <a:pt x="144" y="0"/>
                    <a:pt x="148" y="4"/>
                  </a:cubicBezTo>
                  <a:cubicBezTo>
                    <a:pt x="150" y="7"/>
                    <a:pt x="155" y="9"/>
                    <a:pt x="150" y="13"/>
                  </a:cubicBezTo>
                  <a:cubicBezTo>
                    <a:pt x="148" y="15"/>
                    <a:pt x="147" y="18"/>
                    <a:pt x="146" y="21"/>
                  </a:cubicBezTo>
                  <a:cubicBezTo>
                    <a:pt x="148" y="24"/>
                    <a:pt x="151" y="27"/>
                    <a:pt x="155" y="30"/>
                  </a:cubicBezTo>
                  <a:cubicBezTo>
                    <a:pt x="158" y="29"/>
                    <a:pt x="159" y="27"/>
                    <a:pt x="161" y="25"/>
                  </a:cubicBezTo>
                  <a:cubicBezTo>
                    <a:pt x="173" y="13"/>
                    <a:pt x="185" y="14"/>
                    <a:pt x="194" y="28"/>
                  </a:cubicBezTo>
                  <a:cubicBezTo>
                    <a:pt x="195" y="29"/>
                    <a:pt x="196" y="31"/>
                    <a:pt x="197" y="32"/>
                  </a:cubicBezTo>
                  <a:cubicBezTo>
                    <a:pt x="202" y="39"/>
                    <a:pt x="203" y="45"/>
                    <a:pt x="197" y="51"/>
                  </a:cubicBezTo>
                  <a:cubicBezTo>
                    <a:pt x="177" y="71"/>
                    <a:pt x="157" y="90"/>
                    <a:pt x="137" y="110"/>
                  </a:cubicBezTo>
                  <a:cubicBezTo>
                    <a:pt x="136" y="111"/>
                    <a:pt x="136" y="113"/>
                    <a:pt x="135" y="112"/>
                  </a:cubicBezTo>
                  <a:cubicBezTo>
                    <a:pt x="123" y="108"/>
                    <a:pt x="119" y="119"/>
                    <a:pt x="113" y="125"/>
                  </a:cubicBezTo>
                  <a:cubicBezTo>
                    <a:pt x="92" y="145"/>
                    <a:pt x="72" y="167"/>
                    <a:pt x="50" y="186"/>
                  </a:cubicBezTo>
                  <a:cubicBezTo>
                    <a:pt x="39" y="196"/>
                    <a:pt x="25" y="200"/>
                    <a:pt x="16" y="211"/>
                  </a:cubicBezTo>
                  <a:cubicBezTo>
                    <a:pt x="13" y="214"/>
                    <a:pt x="8" y="214"/>
                    <a:pt x="5" y="211"/>
                  </a:cubicBezTo>
                  <a:cubicBezTo>
                    <a:pt x="0" y="206"/>
                    <a:pt x="3" y="203"/>
                    <a:pt x="7" y="200"/>
                  </a:cubicBezTo>
                  <a:cubicBezTo>
                    <a:pt x="15" y="193"/>
                    <a:pt x="17" y="183"/>
                    <a:pt x="23" y="175"/>
                  </a:cubicBezTo>
                  <a:cubicBezTo>
                    <a:pt x="29" y="167"/>
                    <a:pt x="36" y="160"/>
                    <a:pt x="43" y="153"/>
                  </a:cubicBezTo>
                  <a:cubicBezTo>
                    <a:pt x="65" y="132"/>
                    <a:pt x="87" y="110"/>
                    <a:pt x="11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441D25FB-D83E-4AA5-9FC7-4BD7F30C0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0138" y="1298575"/>
              <a:ext cx="433388" cy="433388"/>
            </a:xfrm>
            <a:custGeom>
              <a:avLst/>
              <a:gdLst>
                <a:gd name="T0" fmla="*/ 66 w 132"/>
                <a:gd name="T1" fmla="*/ 130 h 133"/>
                <a:gd name="T2" fmla="*/ 0 w 132"/>
                <a:gd name="T3" fmla="*/ 66 h 133"/>
                <a:gd name="T4" fmla="*/ 66 w 132"/>
                <a:gd name="T5" fmla="*/ 1 h 133"/>
                <a:gd name="T6" fmla="*/ 132 w 132"/>
                <a:gd name="T7" fmla="*/ 66 h 133"/>
                <a:gd name="T8" fmla="*/ 66 w 132"/>
                <a:gd name="T9" fmla="*/ 130 h 133"/>
                <a:gd name="T10" fmla="*/ 65 w 132"/>
                <a:gd name="T11" fmla="*/ 117 h 133"/>
                <a:gd name="T12" fmla="*/ 117 w 132"/>
                <a:gd name="T13" fmla="*/ 67 h 133"/>
                <a:gd name="T14" fmla="*/ 66 w 132"/>
                <a:gd name="T15" fmla="*/ 14 h 133"/>
                <a:gd name="T16" fmla="*/ 14 w 132"/>
                <a:gd name="T17" fmla="*/ 69 h 133"/>
                <a:gd name="T18" fmla="*/ 65 w 132"/>
                <a:gd name="T19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30"/>
                  </a:moveTo>
                  <a:cubicBezTo>
                    <a:pt x="24" y="133"/>
                    <a:pt x="0" y="97"/>
                    <a:pt x="0" y="66"/>
                  </a:cubicBezTo>
                  <a:cubicBezTo>
                    <a:pt x="0" y="33"/>
                    <a:pt x="25" y="1"/>
                    <a:pt x="66" y="1"/>
                  </a:cubicBezTo>
                  <a:cubicBezTo>
                    <a:pt x="101" y="0"/>
                    <a:pt x="132" y="31"/>
                    <a:pt x="132" y="66"/>
                  </a:cubicBezTo>
                  <a:cubicBezTo>
                    <a:pt x="132" y="100"/>
                    <a:pt x="103" y="133"/>
                    <a:pt x="66" y="130"/>
                  </a:cubicBezTo>
                  <a:close/>
                  <a:moveTo>
                    <a:pt x="65" y="117"/>
                  </a:moveTo>
                  <a:cubicBezTo>
                    <a:pt x="95" y="118"/>
                    <a:pt x="118" y="93"/>
                    <a:pt x="117" y="67"/>
                  </a:cubicBezTo>
                  <a:cubicBezTo>
                    <a:pt x="117" y="36"/>
                    <a:pt x="94" y="15"/>
                    <a:pt x="66" y="14"/>
                  </a:cubicBezTo>
                  <a:cubicBezTo>
                    <a:pt x="40" y="14"/>
                    <a:pt x="13" y="36"/>
                    <a:pt x="14" y="69"/>
                  </a:cubicBezTo>
                  <a:cubicBezTo>
                    <a:pt x="16" y="94"/>
                    <a:pt x="37" y="118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1FED5742-1F65-49C7-A597-2CB3D179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8" y="1876425"/>
              <a:ext cx="287338" cy="46038"/>
            </a:xfrm>
            <a:custGeom>
              <a:avLst/>
              <a:gdLst>
                <a:gd name="T0" fmla="*/ 0 w 88"/>
                <a:gd name="T1" fmla="*/ 0 h 14"/>
                <a:gd name="T2" fmla="*/ 87 w 88"/>
                <a:gd name="T3" fmla="*/ 0 h 14"/>
                <a:gd name="T4" fmla="*/ 87 w 88"/>
                <a:gd name="T5" fmla="*/ 14 h 14"/>
                <a:gd name="T6" fmla="*/ 1 w 88"/>
                <a:gd name="T7" fmla="*/ 14 h 14"/>
                <a:gd name="T8" fmla="*/ 0 w 8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">
                  <a:moveTo>
                    <a:pt x="0" y="0"/>
                  </a:moveTo>
                  <a:cubicBezTo>
                    <a:pt x="30" y="0"/>
                    <a:pt x="58" y="0"/>
                    <a:pt x="87" y="0"/>
                  </a:cubicBezTo>
                  <a:cubicBezTo>
                    <a:pt x="88" y="5"/>
                    <a:pt x="88" y="9"/>
                    <a:pt x="87" y="14"/>
                  </a:cubicBezTo>
                  <a:cubicBezTo>
                    <a:pt x="58" y="14"/>
                    <a:pt x="30" y="14"/>
                    <a:pt x="1" y="14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644BA3EC-9C73-4750-887C-431157A6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1970088"/>
              <a:ext cx="284163" cy="46038"/>
            </a:xfrm>
            <a:custGeom>
              <a:avLst/>
              <a:gdLst>
                <a:gd name="T0" fmla="*/ 86 w 87"/>
                <a:gd name="T1" fmla="*/ 0 h 14"/>
                <a:gd name="T2" fmla="*/ 86 w 87"/>
                <a:gd name="T3" fmla="*/ 14 h 14"/>
                <a:gd name="T4" fmla="*/ 0 w 87"/>
                <a:gd name="T5" fmla="*/ 14 h 14"/>
                <a:gd name="T6" fmla="*/ 0 w 87"/>
                <a:gd name="T7" fmla="*/ 0 h 14"/>
                <a:gd name="T8" fmla="*/ 86 w 8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">
                  <a:moveTo>
                    <a:pt x="86" y="0"/>
                  </a:moveTo>
                  <a:cubicBezTo>
                    <a:pt x="87" y="5"/>
                    <a:pt x="87" y="9"/>
                    <a:pt x="86" y="14"/>
                  </a:cubicBezTo>
                  <a:cubicBezTo>
                    <a:pt x="57" y="14"/>
                    <a:pt x="29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8" y="0"/>
                    <a:pt x="5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E5FC0F96-B2A1-43F0-BF62-98991836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392238"/>
              <a:ext cx="171450" cy="169863"/>
            </a:xfrm>
            <a:custGeom>
              <a:avLst/>
              <a:gdLst>
                <a:gd name="T0" fmla="*/ 36 w 52"/>
                <a:gd name="T1" fmla="*/ 37 h 52"/>
                <a:gd name="T2" fmla="*/ 36 w 52"/>
                <a:gd name="T3" fmla="*/ 9 h 52"/>
                <a:gd name="T4" fmla="*/ 42 w 52"/>
                <a:gd name="T5" fmla="*/ 1 h 52"/>
                <a:gd name="T6" fmla="*/ 49 w 52"/>
                <a:gd name="T7" fmla="*/ 8 h 52"/>
                <a:gd name="T8" fmla="*/ 51 w 52"/>
                <a:gd name="T9" fmla="*/ 40 h 52"/>
                <a:gd name="T10" fmla="*/ 39 w 52"/>
                <a:gd name="T11" fmla="*/ 52 h 52"/>
                <a:gd name="T12" fmla="*/ 9 w 52"/>
                <a:gd name="T13" fmla="*/ 52 h 52"/>
                <a:gd name="T14" fmla="*/ 0 w 52"/>
                <a:gd name="T15" fmla="*/ 45 h 52"/>
                <a:gd name="T16" fmla="*/ 9 w 52"/>
                <a:gd name="T17" fmla="*/ 37 h 52"/>
                <a:gd name="T18" fmla="*/ 36 w 52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36" y="37"/>
                  </a:moveTo>
                  <a:cubicBezTo>
                    <a:pt x="36" y="27"/>
                    <a:pt x="36" y="18"/>
                    <a:pt x="36" y="9"/>
                  </a:cubicBezTo>
                  <a:cubicBezTo>
                    <a:pt x="36" y="4"/>
                    <a:pt x="37" y="1"/>
                    <a:pt x="42" y="1"/>
                  </a:cubicBezTo>
                  <a:cubicBezTo>
                    <a:pt x="47" y="0"/>
                    <a:pt x="48" y="3"/>
                    <a:pt x="49" y="8"/>
                  </a:cubicBezTo>
                  <a:cubicBezTo>
                    <a:pt x="52" y="18"/>
                    <a:pt x="51" y="29"/>
                    <a:pt x="51" y="40"/>
                  </a:cubicBezTo>
                  <a:cubicBezTo>
                    <a:pt x="52" y="48"/>
                    <a:pt x="47" y="52"/>
                    <a:pt x="39" y="52"/>
                  </a:cubicBezTo>
                  <a:cubicBezTo>
                    <a:pt x="29" y="52"/>
                    <a:pt x="19" y="52"/>
                    <a:pt x="9" y="52"/>
                  </a:cubicBezTo>
                  <a:cubicBezTo>
                    <a:pt x="4" y="52"/>
                    <a:pt x="0" y="51"/>
                    <a:pt x="0" y="45"/>
                  </a:cubicBezTo>
                  <a:cubicBezTo>
                    <a:pt x="0" y="38"/>
                    <a:pt x="4" y="37"/>
                    <a:pt x="9" y="37"/>
                  </a:cubicBezTo>
                  <a:cubicBezTo>
                    <a:pt x="17" y="37"/>
                    <a:pt x="26" y="37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3" name="Freeform 113">
            <a:extLst>
              <a:ext uri="{FF2B5EF4-FFF2-40B4-BE49-F238E27FC236}">
                <a16:creationId xmlns:a16="http://schemas.microsoft.com/office/drawing/2014/main" id="{AB830272-2082-4BFC-A2B1-21943A3E2F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84908" y="1497775"/>
            <a:ext cx="345103" cy="288000"/>
          </a:xfrm>
          <a:custGeom>
            <a:avLst/>
            <a:gdLst>
              <a:gd name="T0" fmla="*/ 8 w 417"/>
              <a:gd name="T1" fmla="*/ 131 h 348"/>
              <a:gd name="T2" fmla="*/ 0 w 417"/>
              <a:gd name="T3" fmla="*/ 141 h 348"/>
              <a:gd name="T4" fmla="*/ 36 w 417"/>
              <a:gd name="T5" fmla="*/ 182 h 348"/>
              <a:gd name="T6" fmla="*/ 323 w 417"/>
              <a:gd name="T7" fmla="*/ 0 h 348"/>
              <a:gd name="T8" fmla="*/ 294 w 417"/>
              <a:gd name="T9" fmla="*/ 18 h 348"/>
              <a:gd name="T10" fmla="*/ 294 w 417"/>
              <a:gd name="T11" fmla="*/ 37 h 348"/>
              <a:gd name="T12" fmla="*/ 392 w 417"/>
              <a:gd name="T13" fmla="*/ 121 h 348"/>
              <a:gd name="T14" fmla="*/ 417 w 417"/>
              <a:gd name="T15" fmla="*/ 94 h 348"/>
              <a:gd name="T16" fmla="*/ 284 w 417"/>
              <a:gd name="T17" fmla="*/ 57 h 348"/>
              <a:gd name="T18" fmla="*/ 249 w 417"/>
              <a:gd name="T19" fmla="*/ 39 h 348"/>
              <a:gd name="T20" fmla="*/ 194 w 417"/>
              <a:gd name="T21" fmla="*/ 33 h 348"/>
              <a:gd name="T22" fmla="*/ 153 w 417"/>
              <a:gd name="T23" fmla="*/ 55 h 348"/>
              <a:gd name="T24" fmla="*/ 116 w 417"/>
              <a:gd name="T25" fmla="*/ 121 h 348"/>
              <a:gd name="T26" fmla="*/ 112 w 417"/>
              <a:gd name="T27" fmla="*/ 149 h 348"/>
              <a:gd name="T28" fmla="*/ 126 w 417"/>
              <a:gd name="T29" fmla="*/ 168 h 348"/>
              <a:gd name="T30" fmla="*/ 149 w 417"/>
              <a:gd name="T31" fmla="*/ 168 h 348"/>
              <a:gd name="T32" fmla="*/ 171 w 417"/>
              <a:gd name="T33" fmla="*/ 133 h 348"/>
              <a:gd name="T34" fmla="*/ 192 w 417"/>
              <a:gd name="T35" fmla="*/ 110 h 348"/>
              <a:gd name="T36" fmla="*/ 208 w 417"/>
              <a:gd name="T37" fmla="*/ 110 h 348"/>
              <a:gd name="T38" fmla="*/ 255 w 417"/>
              <a:gd name="T39" fmla="*/ 155 h 348"/>
              <a:gd name="T40" fmla="*/ 329 w 417"/>
              <a:gd name="T41" fmla="*/ 227 h 348"/>
              <a:gd name="T42" fmla="*/ 321 w 417"/>
              <a:gd name="T43" fmla="*/ 248 h 348"/>
              <a:gd name="T44" fmla="*/ 308 w 417"/>
              <a:gd name="T45" fmla="*/ 246 h 348"/>
              <a:gd name="T46" fmla="*/ 300 w 417"/>
              <a:gd name="T47" fmla="*/ 266 h 348"/>
              <a:gd name="T48" fmla="*/ 284 w 417"/>
              <a:gd name="T49" fmla="*/ 280 h 348"/>
              <a:gd name="T50" fmla="*/ 268 w 417"/>
              <a:gd name="T51" fmla="*/ 289 h 348"/>
              <a:gd name="T52" fmla="*/ 257 w 417"/>
              <a:gd name="T53" fmla="*/ 309 h 348"/>
              <a:gd name="T54" fmla="*/ 245 w 417"/>
              <a:gd name="T55" fmla="*/ 305 h 348"/>
              <a:gd name="T56" fmla="*/ 237 w 417"/>
              <a:gd name="T57" fmla="*/ 323 h 348"/>
              <a:gd name="T58" fmla="*/ 225 w 417"/>
              <a:gd name="T59" fmla="*/ 340 h 348"/>
              <a:gd name="T60" fmla="*/ 202 w 417"/>
              <a:gd name="T61" fmla="*/ 309 h 348"/>
              <a:gd name="T62" fmla="*/ 202 w 417"/>
              <a:gd name="T63" fmla="*/ 291 h 348"/>
              <a:gd name="T64" fmla="*/ 184 w 417"/>
              <a:gd name="T65" fmla="*/ 268 h 348"/>
              <a:gd name="T66" fmla="*/ 173 w 417"/>
              <a:gd name="T67" fmla="*/ 270 h 348"/>
              <a:gd name="T68" fmla="*/ 169 w 417"/>
              <a:gd name="T69" fmla="*/ 258 h 348"/>
              <a:gd name="T70" fmla="*/ 143 w 417"/>
              <a:gd name="T71" fmla="*/ 246 h 348"/>
              <a:gd name="T72" fmla="*/ 143 w 417"/>
              <a:gd name="T73" fmla="*/ 235 h 348"/>
              <a:gd name="T74" fmla="*/ 122 w 417"/>
              <a:gd name="T75" fmla="*/ 213 h 348"/>
              <a:gd name="T76" fmla="*/ 110 w 417"/>
              <a:gd name="T77" fmla="*/ 215 h 348"/>
              <a:gd name="T78" fmla="*/ 108 w 417"/>
              <a:gd name="T79" fmla="*/ 199 h 348"/>
              <a:gd name="T80" fmla="*/ 83 w 417"/>
              <a:gd name="T81" fmla="*/ 182 h 348"/>
              <a:gd name="T82" fmla="*/ 38 w 417"/>
              <a:gd name="T83" fmla="*/ 229 h 348"/>
              <a:gd name="T84" fmla="*/ 57 w 417"/>
              <a:gd name="T85" fmla="*/ 254 h 348"/>
              <a:gd name="T86" fmla="*/ 73 w 417"/>
              <a:gd name="T87" fmla="*/ 252 h 348"/>
              <a:gd name="T88" fmla="*/ 71 w 417"/>
              <a:gd name="T89" fmla="*/ 268 h 348"/>
              <a:gd name="T90" fmla="*/ 96 w 417"/>
              <a:gd name="T91" fmla="*/ 287 h 348"/>
              <a:gd name="T92" fmla="*/ 102 w 417"/>
              <a:gd name="T93" fmla="*/ 289 h 348"/>
              <a:gd name="T94" fmla="*/ 118 w 417"/>
              <a:gd name="T95" fmla="*/ 315 h 348"/>
              <a:gd name="T96" fmla="*/ 135 w 417"/>
              <a:gd name="T97" fmla="*/ 313 h 348"/>
              <a:gd name="T98" fmla="*/ 133 w 417"/>
              <a:gd name="T99" fmla="*/ 330 h 348"/>
              <a:gd name="T100" fmla="*/ 157 w 417"/>
              <a:gd name="T101" fmla="*/ 348 h 348"/>
              <a:gd name="T102" fmla="*/ 212 w 417"/>
              <a:gd name="T103" fmla="*/ 344 h 348"/>
              <a:gd name="T104" fmla="*/ 231 w 417"/>
              <a:gd name="T105" fmla="*/ 346 h 348"/>
              <a:gd name="T106" fmla="*/ 245 w 417"/>
              <a:gd name="T107" fmla="*/ 323 h 348"/>
              <a:gd name="T108" fmla="*/ 247 w 417"/>
              <a:gd name="T109" fmla="*/ 315 h 348"/>
              <a:gd name="T110" fmla="*/ 263 w 417"/>
              <a:gd name="T111" fmla="*/ 313 h 348"/>
              <a:gd name="T112" fmla="*/ 276 w 417"/>
              <a:gd name="T113" fmla="*/ 291 h 348"/>
              <a:gd name="T114" fmla="*/ 282 w 417"/>
              <a:gd name="T115" fmla="*/ 287 h 348"/>
              <a:gd name="T116" fmla="*/ 304 w 417"/>
              <a:gd name="T117" fmla="*/ 274 h 348"/>
              <a:gd name="T118" fmla="*/ 306 w 417"/>
              <a:gd name="T119" fmla="*/ 256 h 348"/>
              <a:gd name="T120" fmla="*/ 315 w 417"/>
              <a:gd name="T121" fmla="*/ 258 h 348"/>
              <a:gd name="T122" fmla="*/ 337 w 417"/>
              <a:gd name="T123" fmla="*/ 242 h 348"/>
              <a:gd name="T124" fmla="*/ 335 w 417"/>
              <a:gd name="T125" fmla="*/ 22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48">
                <a:moveTo>
                  <a:pt x="67" y="180"/>
                </a:moveTo>
                <a:lnTo>
                  <a:pt x="22" y="137"/>
                </a:lnTo>
                <a:lnTo>
                  <a:pt x="20" y="135"/>
                </a:lnTo>
                <a:lnTo>
                  <a:pt x="20" y="135"/>
                </a:lnTo>
                <a:lnTo>
                  <a:pt x="18" y="133"/>
                </a:lnTo>
                <a:lnTo>
                  <a:pt x="16" y="133"/>
                </a:lnTo>
                <a:lnTo>
                  <a:pt x="14" y="131"/>
                </a:lnTo>
                <a:lnTo>
                  <a:pt x="14" y="131"/>
                </a:lnTo>
                <a:lnTo>
                  <a:pt x="12" y="131"/>
                </a:lnTo>
                <a:lnTo>
                  <a:pt x="12" y="131"/>
                </a:lnTo>
                <a:lnTo>
                  <a:pt x="10" y="131"/>
                </a:lnTo>
                <a:lnTo>
                  <a:pt x="8" y="131"/>
                </a:lnTo>
                <a:lnTo>
                  <a:pt x="8" y="131"/>
                </a:lnTo>
                <a:lnTo>
                  <a:pt x="6" y="131"/>
                </a:lnTo>
                <a:lnTo>
                  <a:pt x="6" y="131"/>
                </a:lnTo>
                <a:lnTo>
                  <a:pt x="4" y="133"/>
                </a:lnTo>
                <a:lnTo>
                  <a:pt x="4" y="133"/>
                </a:lnTo>
                <a:lnTo>
                  <a:pt x="4" y="133"/>
                </a:lnTo>
                <a:lnTo>
                  <a:pt x="2" y="135"/>
                </a:lnTo>
                <a:lnTo>
                  <a:pt x="2" y="135"/>
                </a:lnTo>
                <a:lnTo>
                  <a:pt x="2" y="137"/>
                </a:lnTo>
                <a:lnTo>
                  <a:pt x="2" y="137"/>
                </a:lnTo>
                <a:lnTo>
                  <a:pt x="0" y="137"/>
                </a:lnTo>
                <a:lnTo>
                  <a:pt x="0" y="139"/>
                </a:lnTo>
                <a:lnTo>
                  <a:pt x="0" y="139"/>
                </a:lnTo>
                <a:lnTo>
                  <a:pt x="0" y="141"/>
                </a:lnTo>
                <a:lnTo>
                  <a:pt x="0" y="141"/>
                </a:lnTo>
                <a:lnTo>
                  <a:pt x="0" y="143"/>
                </a:lnTo>
                <a:lnTo>
                  <a:pt x="0" y="143"/>
                </a:lnTo>
                <a:lnTo>
                  <a:pt x="0" y="145"/>
                </a:lnTo>
                <a:lnTo>
                  <a:pt x="2" y="145"/>
                </a:lnTo>
                <a:lnTo>
                  <a:pt x="2" y="147"/>
                </a:lnTo>
                <a:lnTo>
                  <a:pt x="2" y="147"/>
                </a:lnTo>
                <a:lnTo>
                  <a:pt x="2" y="147"/>
                </a:lnTo>
                <a:lnTo>
                  <a:pt x="6" y="151"/>
                </a:lnTo>
                <a:lnTo>
                  <a:pt x="14" y="158"/>
                </a:lnTo>
                <a:lnTo>
                  <a:pt x="20" y="166"/>
                </a:lnTo>
                <a:lnTo>
                  <a:pt x="28" y="174"/>
                </a:lnTo>
                <a:lnTo>
                  <a:pt x="36" y="182"/>
                </a:lnTo>
                <a:lnTo>
                  <a:pt x="43" y="188"/>
                </a:lnTo>
                <a:lnTo>
                  <a:pt x="49" y="192"/>
                </a:lnTo>
                <a:lnTo>
                  <a:pt x="51" y="194"/>
                </a:lnTo>
                <a:lnTo>
                  <a:pt x="67" y="180"/>
                </a:lnTo>
                <a:lnTo>
                  <a:pt x="67" y="180"/>
                </a:lnTo>
                <a:close/>
                <a:moveTo>
                  <a:pt x="413" y="82"/>
                </a:moveTo>
                <a:lnTo>
                  <a:pt x="331" y="4"/>
                </a:lnTo>
                <a:lnTo>
                  <a:pt x="331" y="4"/>
                </a:lnTo>
                <a:lnTo>
                  <a:pt x="329" y="2"/>
                </a:lnTo>
                <a:lnTo>
                  <a:pt x="327" y="2"/>
                </a:lnTo>
                <a:lnTo>
                  <a:pt x="327" y="2"/>
                </a:lnTo>
                <a:lnTo>
                  <a:pt x="325" y="0"/>
                </a:lnTo>
                <a:lnTo>
                  <a:pt x="323" y="0"/>
                </a:lnTo>
                <a:lnTo>
                  <a:pt x="321" y="0"/>
                </a:lnTo>
                <a:lnTo>
                  <a:pt x="321" y="0"/>
                </a:lnTo>
                <a:lnTo>
                  <a:pt x="319" y="0"/>
                </a:lnTo>
                <a:lnTo>
                  <a:pt x="317" y="0"/>
                </a:lnTo>
                <a:lnTo>
                  <a:pt x="315" y="0"/>
                </a:lnTo>
                <a:lnTo>
                  <a:pt x="315" y="0"/>
                </a:lnTo>
                <a:lnTo>
                  <a:pt x="313" y="2"/>
                </a:lnTo>
                <a:lnTo>
                  <a:pt x="310" y="2"/>
                </a:lnTo>
                <a:lnTo>
                  <a:pt x="310" y="4"/>
                </a:lnTo>
                <a:lnTo>
                  <a:pt x="308" y="4"/>
                </a:lnTo>
                <a:lnTo>
                  <a:pt x="296" y="16"/>
                </a:lnTo>
                <a:lnTo>
                  <a:pt x="294" y="18"/>
                </a:lnTo>
                <a:lnTo>
                  <a:pt x="294" y="18"/>
                </a:lnTo>
                <a:lnTo>
                  <a:pt x="292" y="20"/>
                </a:lnTo>
                <a:lnTo>
                  <a:pt x="292" y="22"/>
                </a:lnTo>
                <a:lnTo>
                  <a:pt x="292" y="22"/>
                </a:lnTo>
                <a:lnTo>
                  <a:pt x="292" y="24"/>
                </a:lnTo>
                <a:lnTo>
                  <a:pt x="292" y="26"/>
                </a:lnTo>
                <a:lnTo>
                  <a:pt x="292" y="28"/>
                </a:lnTo>
                <a:lnTo>
                  <a:pt x="292" y="28"/>
                </a:lnTo>
                <a:lnTo>
                  <a:pt x="292" y="31"/>
                </a:lnTo>
                <a:lnTo>
                  <a:pt x="292" y="33"/>
                </a:lnTo>
                <a:lnTo>
                  <a:pt x="292" y="33"/>
                </a:lnTo>
                <a:lnTo>
                  <a:pt x="294" y="35"/>
                </a:lnTo>
                <a:lnTo>
                  <a:pt x="294" y="37"/>
                </a:lnTo>
                <a:lnTo>
                  <a:pt x="294" y="37"/>
                </a:lnTo>
                <a:lnTo>
                  <a:pt x="296" y="39"/>
                </a:lnTo>
                <a:lnTo>
                  <a:pt x="378" y="117"/>
                </a:lnTo>
                <a:lnTo>
                  <a:pt x="378" y="117"/>
                </a:lnTo>
                <a:lnTo>
                  <a:pt x="380" y="119"/>
                </a:lnTo>
                <a:lnTo>
                  <a:pt x="380" y="119"/>
                </a:lnTo>
                <a:lnTo>
                  <a:pt x="382" y="121"/>
                </a:lnTo>
                <a:lnTo>
                  <a:pt x="384" y="121"/>
                </a:lnTo>
                <a:lnTo>
                  <a:pt x="386" y="121"/>
                </a:lnTo>
                <a:lnTo>
                  <a:pt x="386" y="121"/>
                </a:lnTo>
                <a:lnTo>
                  <a:pt x="388" y="121"/>
                </a:lnTo>
                <a:lnTo>
                  <a:pt x="390" y="121"/>
                </a:lnTo>
                <a:lnTo>
                  <a:pt x="392" y="121"/>
                </a:lnTo>
                <a:lnTo>
                  <a:pt x="392" y="121"/>
                </a:lnTo>
                <a:lnTo>
                  <a:pt x="394" y="121"/>
                </a:lnTo>
                <a:lnTo>
                  <a:pt x="396" y="121"/>
                </a:lnTo>
                <a:lnTo>
                  <a:pt x="396" y="119"/>
                </a:lnTo>
                <a:lnTo>
                  <a:pt x="398" y="119"/>
                </a:lnTo>
                <a:lnTo>
                  <a:pt x="400" y="117"/>
                </a:lnTo>
                <a:lnTo>
                  <a:pt x="413" y="104"/>
                </a:lnTo>
                <a:lnTo>
                  <a:pt x="415" y="102"/>
                </a:lnTo>
                <a:lnTo>
                  <a:pt x="415" y="102"/>
                </a:lnTo>
                <a:lnTo>
                  <a:pt x="415" y="100"/>
                </a:lnTo>
                <a:lnTo>
                  <a:pt x="417" y="100"/>
                </a:lnTo>
                <a:lnTo>
                  <a:pt x="417" y="98"/>
                </a:lnTo>
                <a:lnTo>
                  <a:pt x="417" y="96"/>
                </a:lnTo>
                <a:lnTo>
                  <a:pt x="417" y="94"/>
                </a:lnTo>
                <a:lnTo>
                  <a:pt x="417" y="94"/>
                </a:lnTo>
                <a:lnTo>
                  <a:pt x="417" y="92"/>
                </a:lnTo>
                <a:lnTo>
                  <a:pt x="417" y="90"/>
                </a:lnTo>
                <a:lnTo>
                  <a:pt x="417" y="90"/>
                </a:lnTo>
                <a:lnTo>
                  <a:pt x="417" y="88"/>
                </a:lnTo>
                <a:lnTo>
                  <a:pt x="415" y="86"/>
                </a:lnTo>
                <a:lnTo>
                  <a:pt x="415" y="84"/>
                </a:lnTo>
                <a:lnTo>
                  <a:pt x="413" y="84"/>
                </a:lnTo>
                <a:lnTo>
                  <a:pt x="413" y="82"/>
                </a:lnTo>
                <a:lnTo>
                  <a:pt x="413" y="82"/>
                </a:lnTo>
                <a:close/>
                <a:moveTo>
                  <a:pt x="286" y="59"/>
                </a:moveTo>
                <a:lnTo>
                  <a:pt x="284" y="57"/>
                </a:lnTo>
                <a:lnTo>
                  <a:pt x="284" y="57"/>
                </a:lnTo>
                <a:lnTo>
                  <a:pt x="282" y="55"/>
                </a:lnTo>
                <a:lnTo>
                  <a:pt x="282" y="53"/>
                </a:lnTo>
                <a:lnTo>
                  <a:pt x="280" y="53"/>
                </a:lnTo>
                <a:lnTo>
                  <a:pt x="278" y="51"/>
                </a:lnTo>
                <a:lnTo>
                  <a:pt x="276" y="51"/>
                </a:lnTo>
                <a:lnTo>
                  <a:pt x="276" y="49"/>
                </a:lnTo>
                <a:lnTo>
                  <a:pt x="272" y="47"/>
                </a:lnTo>
                <a:lnTo>
                  <a:pt x="268" y="45"/>
                </a:lnTo>
                <a:lnTo>
                  <a:pt x="265" y="45"/>
                </a:lnTo>
                <a:lnTo>
                  <a:pt x="261" y="43"/>
                </a:lnTo>
                <a:lnTo>
                  <a:pt x="257" y="41"/>
                </a:lnTo>
                <a:lnTo>
                  <a:pt x="253" y="39"/>
                </a:lnTo>
                <a:lnTo>
                  <a:pt x="249" y="39"/>
                </a:lnTo>
                <a:lnTo>
                  <a:pt x="245" y="37"/>
                </a:lnTo>
                <a:lnTo>
                  <a:pt x="241" y="35"/>
                </a:lnTo>
                <a:lnTo>
                  <a:pt x="237" y="35"/>
                </a:lnTo>
                <a:lnTo>
                  <a:pt x="235" y="35"/>
                </a:lnTo>
                <a:lnTo>
                  <a:pt x="231" y="35"/>
                </a:lnTo>
                <a:lnTo>
                  <a:pt x="223" y="33"/>
                </a:lnTo>
                <a:lnTo>
                  <a:pt x="214" y="33"/>
                </a:lnTo>
                <a:lnTo>
                  <a:pt x="212" y="33"/>
                </a:lnTo>
                <a:lnTo>
                  <a:pt x="208" y="31"/>
                </a:lnTo>
                <a:lnTo>
                  <a:pt x="204" y="31"/>
                </a:lnTo>
                <a:lnTo>
                  <a:pt x="202" y="31"/>
                </a:lnTo>
                <a:lnTo>
                  <a:pt x="198" y="31"/>
                </a:lnTo>
                <a:lnTo>
                  <a:pt x="194" y="33"/>
                </a:lnTo>
                <a:lnTo>
                  <a:pt x="192" y="33"/>
                </a:lnTo>
                <a:lnTo>
                  <a:pt x="188" y="33"/>
                </a:lnTo>
                <a:lnTo>
                  <a:pt x="186" y="33"/>
                </a:lnTo>
                <a:lnTo>
                  <a:pt x="182" y="35"/>
                </a:lnTo>
                <a:lnTo>
                  <a:pt x="180" y="37"/>
                </a:lnTo>
                <a:lnTo>
                  <a:pt x="175" y="37"/>
                </a:lnTo>
                <a:lnTo>
                  <a:pt x="173" y="39"/>
                </a:lnTo>
                <a:lnTo>
                  <a:pt x="169" y="41"/>
                </a:lnTo>
                <a:lnTo>
                  <a:pt x="165" y="43"/>
                </a:lnTo>
                <a:lnTo>
                  <a:pt x="163" y="45"/>
                </a:lnTo>
                <a:lnTo>
                  <a:pt x="159" y="49"/>
                </a:lnTo>
                <a:lnTo>
                  <a:pt x="157" y="51"/>
                </a:lnTo>
                <a:lnTo>
                  <a:pt x="153" y="55"/>
                </a:lnTo>
                <a:lnTo>
                  <a:pt x="151" y="59"/>
                </a:lnTo>
                <a:lnTo>
                  <a:pt x="147" y="63"/>
                </a:lnTo>
                <a:lnTo>
                  <a:pt x="145" y="67"/>
                </a:lnTo>
                <a:lnTo>
                  <a:pt x="141" y="74"/>
                </a:lnTo>
                <a:lnTo>
                  <a:pt x="137" y="80"/>
                </a:lnTo>
                <a:lnTo>
                  <a:pt x="135" y="86"/>
                </a:lnTo>
                <a:lnTo>
                  <a:pt x="130" y="92"/>
                </a:lnTo>
                <a:lnTo>
                  <a:pt x="126" y="98"/>
                </a:lnTo>
                <a:lnTo>
                  <a:pt x="124" y="106"/>
                </a:lnTo>
                <a:lnTo>
                  <a:pt x="122" y="110"/>
                </a:lnTo>
                <a:lnTo>
                  <a:pt x="120" y="112"/>
                </a:lnTo>
                <a:lnTo>
                  <a:pt x="118" y="117"/>
                </a:lnTo>
                <a:lnTo>
                  <a:pt x="116" y="121"/>
                </a:lnTo>
                <a:lnTo>
                  <a:pt x="116" y="123"/>
                </a:lnTo>
                <a:lnTo>
                  <a:pt x="114" y="127"/>
                </a:lnTo>
                <a:lnTo>
                  <a:pt x="114" y="129"/>
                </a:lnTo>
                <a:lnTo>
                  <a:pt x="112" y="131"/>
                </a:lnTo>
                <a:lnTo>
                  <a:pt x="112" y="135"/>
                </a:lnTo>
                <a:lnTo>
                  <a:pt x="112" y="137"/>
                </a:lnTo>
                <a:lnTo>
                  <a:pt x="112" y="139"/>
                </a:lnTo>
                <a:lnTo>
                  <a:pt x="112" y="141"/>
                </a:lnTo>
                <a:lnTo>
                  <a:pt x="110" y="143"/>
                </a:lnTo>
                <a:lnTo>
                  <a:pt x="110" y="145"/>
                </a:lnTo>
                <a:lnTo>
                  <a:pt x="110" y="147"/>
                </a:lnTo>
                <a:lnTo>
                  <a:pt x="112" y="149"/>
                </a:lnTo>
                <a:lnTo>
                  <a:pt x="112" y="149"/>
                </a:lnTo>
                <a:lnTo>
                  <a:pt x="112" y="151"/>
                </a:lnTo>
                <a:lnTo>
                  <a:pt x="112" y="153"/>
                </a:lnTo>
                <a:lnTo>
                  <a:pt x="112" y="153"/>
                </a:lnTo>
                <a:lnTo>
                  <a:pt x="114" y="155"/>
                </a:lnTo>
                <a:lnTo>
                  <a:pt x="114" y="158"/>
                </a:lnTo>
                <a:lnTo>
                  <a:pt x="114" y="158"/>
                </a:lnTo>
                <a:lnTo>
                  <a:pt x="116" y="160"/>
                </a:lnTo>
                <a:lnTo>
                  <a:pt x="116" y="160"/>
                </a:lnTo>
                <a:lnTo>
                  <a:pt x="118" y="162"/>
                </a:lnTo>
                <a:lnTo>
                  <a:pt x="118" y="164"/>
                </a:lnTo>
                <a:lnTo>
                  <a:pt x="120" y="164"/>
                </a:lnTo>
                <a:lnTo>
                  <a:pt x="122" y="166"/>
                </a:lnTo>
                <a:lnTo>
                  <a:pt x="126" y="168"/>
                </a:lnTo>
                <a:lnTo>
                  <a:pt x="128" y="170"/>
                </a:lnTo>
                <a:lnTo>
                  <a:pt x="130" y="172"/>
                </a:lnTo>
                <a:lnTo>
                  <a:pt x="133" y="172"/>
                </a:lnTo>
                <a:lnTo>
                  <a:pt x="135" y="172"/>
                </a:lnTo>
                <a:lnTo>
                  <a:pt x="137" y="172"/>
                </a:lnTo>
                <a:lnTo>
                  <a:pt x="139" y="174"/>
                </a:lnTo>
                <a:lnTo>
                  <a:pt x="139" y="174"/>
                </a:lnTo>
                <a:lnTo>
                  <a:pt x="141" y="172"/>
                </a:lnTo>
                <a:lnTo>
                  <a:pt x="143" y="172"/>
                </a:lnTo>
                <a:lnTo>
                  <a:pt x="145" y="172"/>
                </a:lnTo>
                <a:lnTo>
                  <a:pt x="147" y="170"/>
                </a:lnTo>
                <a:lnTo>
                  <a:pt x="147" y="170"/>
                </a:lnTo>
                <a:lnTo>
                  <a:pt x="149" y="168"/>
                </a:lnTo>
                <a:lnTo>
                  <a:pt x="151" y="168"/>
                </a:lnTo>
                <a:lnTo>
                  <a:pt x="153" y="166"/>
                </a:lnTo>
                <a:lnTo>
                  <a:pt x="153" y="164"/>
                </a:lnTo>
                <a:lnTo>
                  <a:pt x="155" y="162"/>
                </a:lnTo>
                <a:lnTo>
                  <a:pt x="155" y="162"/>
                </a:lnTo>
                <a:lnTo>
                  <a:pt x="157" y="160"/>
                </a:lnTo>
                <a:lnTo>
                  <a:pt x="159" y="158"/>
                </a:lnTo>
                <a:lnTo>
                  <a:pt x="161" y="153"/>
                </a:lnTo>
                <a:lnTo>
                  <a:pt x="163" y="149"/>
                </a:lnTo>
                <a:lnTo>
                  <a:pt x="165" y="145"/>
                </a:lnTo>
                <a:lnTo>
                  <a:pt x="167" y="141"/>
                </a:lnTo>
                <a:lnTo>
                  <a:pt x="169" y="137"/>
                </a:lnTo>
                <a:lnTo>
                  <a:pt x="171" y="133"/>
                </a:lnTo>
                <a:lnTo>
                  <a:pt x="171" y="131"/>
                </a:lnTo>
                <a:lnTo>
                  <a:pt x="173" y="127"/>
                </a:lnTo>
                <a:lnTo>
                  <a:pt x="175" y="125"/>
                </a:lnTo>
                <a:lnTo>
                  <a:pt x="178" y="123"/>
                </a:lnTo>
                <a:lnTo>
                  <a:pt x="180" y="121"/>
                </a:lnTo>
                <a:lnTo>
                  <a:pt x="180" y="119"/>
                </a:lnTo>
                <a:lnTo>
                  <a:pt x="182" y="117"/>
                </a:lnTo>
                <a:lnTo>
                  <a:pt x="184" y="115"/>
                </a:lnTo>
                <a:lnTo>
                  <a:pt x="186" y="115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2" y="110"/>
                </a:lnTo>
                <a:lnTo>
                  <a:pt x="192" y="108"/>
                </a:lnTo>
                <a:lnTo>
                  <a:pt x="194" y="108"/>
                </a:lnTo>
                <a:lnTo>
                  <a:pt x="196" y="108"/>
                </a:lnTo>
                <a:lnTo>
                  <a:pt x="198" y="108"/>
                </a:lnTo>
                <a:lnTo>
                  <a:pt x="198" y="108"/>
                </a:lnTo>
                <a:lnTo>
                  <a:pt x="200" y="108"/>
                </a:lnTo>
                <a:lnTo>
                  <a:pt x="200" y="108"/>
                </a:lnTo>
                <a:lnTo>
                  <a:pt x="202" y="108"/>
                </a:lnTo>
                <a:lnTo>
                  <a:pt x="204" y="108"/>
                </a:lnTo>
                <a:lnTo>
                  <a:pt x="204" y="108"/>
                </a:lnTo>
                <a:lnTo>
                  <a:pt x="206" y="108"/>
                </a:lnTo>
                <a:lnTo>
                  <a:pt x="206" y="108"/>
                </a:lnTo>
                <a:lnTo>
                  <a:pt x="208" y="110"/>
                </a:lnTo>
                <a:lnTo>
                  <a:pt x="208" y="110"/>
                </a:lnTo>
                <a:lnTo>
                  <a:pt x="210" y="110"/>
                </a:lnTo>
                <a:lnTo>
                  <a:pt x="210" y="110"/>
                </a:lnTo>
                <a:lnTo>
                  <a:pt x="212" y="112"/>
                </a:lnTo>
                <a:lnTo>
                  <a:pt x="212" y="112"/>
                </a:lnTo>
                <a:lnTo>
                  <a:pt x="212" y="112"/>
                </a:lnTo>
                <a:lnTo>
                  <a:pt x="214" y="117"/>
                </a:lnTo>
                <a:lnTo>
                  <a:pt x="218" y="121"/>
                </a:lnTo>
                <a:lnTo>
                  <a:pt x="225" y="125"/>
                </a:lnTo>
                <a:lnTo>
                  <a:pt x="231" y="131"/>
                </a:lnTo>
                <a:lnTo>
                  <a:pt x="239" y="139"/>
                </a:lnTo>
                <a:lnTo>
                  <a:pt x="247" y="147"/>
                </a:lnTo>
                <a:lnTo>
                  <a:pt x="255" y="155"/>
                </a:lnTo>
                <a:lnTo>
                  <a:pt x="263" y="164"/>
                </a:lnTo>
                <a:lnTo>
                  <a:pt x="272" y="174"/>
                </a:lnTo>
                <a:lnTo>
                  <a:pt x="280" y="182"/>
                </a:lnTo>
                <a:lnTo>
                  <a:pt x="288" y="190"/>
                </a:lnTo>
                <a:lnTo>
                  <a:pt x="294" y="196"/>
                </a:lnTo>
                <a:lnTo>
                  <a:pt x="300" y="203"/>
                </a:lnTo>
                <a:lnTo>
                  <a:pt x="304" y="207"/>
                </a:lnTo>
                <a:lnTo>
                  <a:pt x="306" y="209"/>
                </a:lnTo>
                <a:lnTo>
                  <a:pt x="308" y="211"/>
                </a:lnTo>
                <a:lnTo>
                  <a:pt x="310" y="209"/>
                </a:lnTo>
                <a:lnTo>
                  <a:pt x="327" y="225"/>
                </a:lnTo>
                <a:lnTo>
                  <a:pt x="329" y="227"/>
                </a:lnTo>
                <a:lnTo>
                  <a:pt x="329" y="227"/>
                </a:lnTo>
                <a:lnTo>
                  <a:pt x="331" y="229"/>
                </a:lnTo>
                <a:lnTo>
                  <a:pt x="331" y="231"/>
                </a:lnTo>
                <a:lnTo>
                  <a:pt x="331" y="231"/>
                </a:lnTo>
                <a:lnTo>
                  <a:pt x="331" y="233"/>
                </a:lnTo>
                <a:lnTo>
                  <a:pt x="331" y="233"/>
                </a:lnTo>
                <a:lnTo>
                  <a:pt x="331" y="235"/>
                </a:lnTo>
                <a:lnTo>
                  <a:pt x="331" y="235"/>
                </a:lnTo>
                <a:lnTo>
                  <a:pt x="331" y="237"/>
                </a:lnTo>
                <a:lnTo>
                  <a:pt x="331" y="237"/>
                </a:lnTo>
                <a:lnTo>
                  <a:pt x="331" y="237"/>
                </a:lnTo>
                <a:lnTo>
                  <a:pt x="331" y="237"/>
                </a:lnTo>
                <a:lnTo>
                  <a:pt x="331" y="239"/>
                </a:lnTo>
                <a:lnTo>
                  <a:pt x="321" y="248"/>
                </a:lnTo>
                <a:lnTo>
                  <a:pt x="319" y="250"/>
                </a:lnTo>
                <a:lnTo>
                  <a:pt x="319" y="250"/>
                </a:lnTo>
                <a:lnTo>
                  <a:pt x="319" y="250"/>
                </a:lnTo>
                <a:lnTo>
                  <a:pt x="319" y="250"/>
                </a:lnTo>
                <a:lnTo>
                  <a:pt x="317" y="250"/>
                </a:lnTo>
                <a:lnTo>
                  <a:pt x="317" y="250"/>
                </a:lnTo>
                <a:lnTo>
                  <a:pt x="315" y="250"/>
                </a:lnTo>
                <a:lnTo>
                  <a:pt x="315" y="250"/>
                </a:lnTo>
                <a:lnTo>
                  <a:pt x="313" y="250"/>
                </a:lnTo>
                <a:lnTo>
                  <a:pt x="310" y="248"/>
                </a:lnTo>
                <a:lnTo>
                  <a:pt x="310" y="248"/>
                </a:lnTo>
                <a:lnTo>
                  <a:pt x="308" y="248"/>
                </a:lnTo>
                <a:lnTo>
                  <a:pt x="308" y="246"/>
                </a:lnTo>
                <a:lnTo>
                  <a:pt x="306" y="246"/>
                </a:lnTo>
                <a:lnTo>
                  <a:pt x="263" y="203"/>
                </a:lnTo>
                <a:lnTo>
                  <a:pt x="253" y="213"/>
                </a:lnTo>
                <a:lnTo>
                  <a:pt x="296" y="256"/>
                </a:lnTo>
                <a:lnTo>
                  <a:pt x="296" y="256"/>
                </a:lnTo>
                <a:lnTo>
                  <a:pt x="298" y="258"/>
                </a:lnTo>
                <a:lnTo>
                  <a:pt x="298" y="260"/>
                </a:lnTo>
                <a:lnTo>
                  <a:pt x="300" y="260"/>
                </a:lnTo>
                <a:lnTo>
                  <a:pt x="300" y="262"/>
                </a:lnTo>
                <a:lnTo>
                  <a:pt x="300" y="262"/>
                </a:lnTo>
                <a:lnTo>
                  <a:pt x="300" y="264"/>
                </a:lnTo>
                <a:lnTo>
                  <a:pt x="300" y="266"/>
                </a:lnTo>
                <a:lnTo>
                  <a:pt x="300" y="266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288" y="278"/>
                </a:lnTo>
                <a:lnTo>
                  <a:pt x="288" y="278"/>
                </a:lnTo>
                <a:lnTo>
                  <a:pt x="288" y="278"/>
                </a:lnTo>
                <a:lnTo>
                  <a:pt x="288" y="280"/>
                </a:lnTo>
                <a:lnTo>
                  <a:pt x="288" y="280"/>
                </a:lnTo>
                <a:lnTo>
                  <a:pt x="286" y="280"/>
                </a:lnTo>
                <a:lnTo>
                  <a:pt x="286" y="280"/>
                </a:lnTo>
                <a:lnTo>
                  <a:pt x="284" y="280"/>
                </a:lnTo>
                <a:lnTo>
                  <a:pt x="282" y="280"/>
                </a:lnTo>
                <a:lnTo>
                  <a:pt x="282" y="278"/>
                </a:lnTo>
                <a:lnTo>
                  <a:pt x="280" y="278"/>
                </a:lnTo>
                <a:lnTo>
                  <a:pt x="280" y="278"/>
                </a:lnTo>
                <a:lnTo>
                  <a:pt x="278" y="276"/>
                </a:lnTo>
                <a:lnTo>
                  <a:pt x="276" y="276"/>
                </a:lnTo>
                <a:lnTo>
                  <a:pt x="276" y="276"/>
                </a:lnTo>
                <a:lnTo>
                  <a:pt x="233" y="233"/>
                </a:lnTo>
                <a:lnTo>
                  <a:pt x="223" y="244"/>
                </a:lnTo>
                <a:lnTo>
                  <a:pt x="265" y="287"/>
                </a:lnTo>
                <a:lnTo>
                  <a:pt x="265" y="287"/>
                </a:lnTo>
                <a:lnTo>
                  <a:pt x="268" y="289"/>
                </a:lnTo>
                <a:lnTo>
                  <a:pt x="268" y="289"/>
                </a:lnTo>
                <a:lnTo>
                  <a:pt x="268" y="291"/>
                </a:lnTo>
                <a:lnTo>
                  <a:pt x="270" y="293"/>
                </a:lnTo>
                <a:lnTo>
                  <a:pt x="270" y="293"/>
                </a:lnTo>
                <a:lnTo>
                  <a:pt x="270" y="295"/>
                </a:lnTo>
                <a:lnTo>
                  <a:pt x="270" y="295"/>
                </a:lnTo>
                <a:lnTo>
                  <a:pt x="270" y="297"/>
                </a:lnTo>
                <a:lnTo>
                  <a:pt x="270" y="297"/>
                </a:lnTo>
                <a:lnTo>
                  <a:pt x="270" y="297"/>
                </a:lnTo>
                <a:lnTo>
                  <a:pt x="268" y="299"/>
                </a:lnTo>
                <a:lnTo>
                  <a:pt x="268" y="299"/>
                </a:lnTo>
                <a:lnTo>
                  <a:pt x="268" y="299"/>
                </a:lnTo>
                <a:lnTo>
                  <a:pt x="257" y="309"/>
                </a:lnTo>
                <a:lnTo>
                  <a:pt x="257" y="309"/>
                </a:lnTo>
                <a:lnTo>
                  <a:pt x="257" y="309"/>
                </a:lnTo>
                <a:lnTo>
                  <a:pt x="255" y="309"/>
                </a:lnTo>
                <a:lnTo>
                  <a:pt x="255" y="309"/>
                </a:lnTo>
                <a:lnTo>
                  <a:pt x="255" y="309"/>
                </a:lnTo>
                <a:lnTo>
                  <a:pt x="253" y="309"/>
                </a:lnTo>
                <a:lnTo>
                  <a:pt x="253" y="309"/>
                </a:lnTo>
                <a:lnTo>
                  <a:pt x="251" y="309"/>
                </a:lnTo>
                <a:lnTo>
                  <a:pt x="251" y="309"/>
                </a:lnTo>
                <a:lnTo>
                  <a:pt x="249" y="309"/>
                </a:lnTo>
                <a:lnTo>
                  <a:pt x="247" y="309"/>
                </a:lnTo>
                <a:lnTo>
                  <a:pt x="247" y="307"/>
                </a:lnTo>
                <a:lnTo>
                  <a:pt x="245" y="307"/>
                </a:lnTo>
                <a:lnTo>
                  <a:pt x="245" y="305"/>
                </a:lnTo>
                <a:lnTo>
                  <a:pt x="202" y="262"/>
                </a:lnTo>
                <a:lnTo>
                  <a:pt x="196" y="268"/>
                </a:lnTo>
                <a:lnTo>
                  <a:pt x="196" y="268"/>
                </a:lnTo>
                <a:lnTo>
                  <a:pt x="196" y="268"/>
                </a:lnTo>
                <a:lnTo>
                  <a:pt x="190" y="272"/>
                </a:lnTo>
                <a:lnTo>
                  <a:pt x="190" y="272"/>
                </a:lnTo>
                <a:lnTo>
                  <a:pt x="233" y="315"/>
                </a:lnTo>
                <a:lnTo>
                  <a:pt x="235" y="317"/>
                </a:lnTo>
                <a:lnTo>
                  <a:pt x="235" y="317"/>
                </a:lnTo>
                <a:lnTo>
                  <a:pt x="237" y="319"/>
                </a:lnTo>
                <a:lnTo>
                  <a:pt x="237" y="321"/>
                </a:lnTo>
                <a:lnTo>
                  <a:pt x="237" y="321"/>
                </a:lnTo>
                <a:lnTo>
                  <a:pt x="237" y="323"/>
                </a:lnTo>
                <a:lnTo>
                  <a:pt x="239" y="323"/>
                </a:lnTo>
                <a:lnTo>
                  <a:pt x="239" y="326"/>
                </a:lnTo>
                <a:lnTo>
                  <a:pt x="239" y="328"/>
                </a:lnTo>
                <a:lnTo>
                  <a:pt x="237" y="328"/>
                </a:lnTo>
                <a:lnTo>
                  <a:pt x="237" y="328"/>
                </a:lnTo>
                <a:lnTo>
                  <a:pt x="237" y="328"/>
                </a:lnTo>
                <a:lnTo>
                  <a:pt x="237" y="330"/>
                </a:lnTo>
                <a:lnTo>
                  <a:pt x="237" y="330"/>
                </a:lnTo>
                <a:lnTo>
                  <a:pt x="227" y="340"/>
                </a:lnTo>
                <a:lnTo>
                  <a:pt x="227" y="340"/>
                </a:lnTo>
                <a:lnTo>
                  <a:pt x="225" y="340"/>
                </a:lnTo>
                <a:lnTo>
                  <a:pt x="225" y="340"/>
                </a:lnTo>
                <a:lnTo>
                  <a:pt x="225" y="340"/>
                </a:lnTo>
                <a:lnTo>
                  <a:pt x="225" y="340"/>
                </a:lnTo>
                <a:lnTo>
                  <a:pt x="223" y="340"/>
                </a:lnTo>
                <a:lnTo>
                  <a:pt x="220" y="340"/>
                </a:lnTo>
                <a:lnTo>
                  <a:pt x="220" y="340"/>
                </a:lnTo>
                <a:lnTo>
                  <a:pt x="218" y="340"/>
                </a:lnTo>
                <a:lnTo>
                  <a:pt x="218" y="340"/>
                </a:lnTo>
                <a:lnTo>
                  <a:pt x="216" y="338"/>
                </a:lnTo>
                <a:lnTo>
                  <a:pt x="214" y="338"/>
                </a:lnTo>
                <a:lnTo>
                  <a:pt x="214" y="336"/>
                </a:lnTo>
                <a:lnTo>
                  <a:pt x="212" y="336"/>
                </a:lnTo>
                <a:lnTo>
                  <a:pt x="194" y="317"/>
                </a:lnTo>
                <a:lnTo>
                  <a:pt x="200" y="311"/>
                </a:lnTo>
                <a:lnTo>
                  <a:pt x="202" y="309"/>
                </a:lnTo>
                <a:lnTo>
                  <a:pt x="202" y="307"/>
                </a:lnTo>
                <a:lnTo>
                  <a:pt x="204" y="307"/>
                </a:lnTo>
                <a:lnTo>
                  <a:pt x="204" y="305"/>
                </a:lnTo>
                <a:lnTo>
                  <a:pt x="204" y="303"/>
                </a:lnTo>
                <a:lnTo>
                  <a:pt x="204" y="303"/>
                </a:lnTo>
                <a:lnTo>
                  <a:pt x="204" y="301"/>
                </a:lnTo>
                <a:lnTo>
                  <a:pt x="204" y="299"/>
                </a:lnTo>
                <a:lnTo>
                  <a:pt x="204" y="299"/>
                </a:lnTo>
                <a:lnTo>
                  <a:pt x="204" y="297"/>
                </a:lnTo>
                <a:lnTo>
                  <a:pt x="204" y="295"/>
                </a:lnTo>
                <a:lnTo>
                  <a:pt x="204" y="295"/>
                </a:lnTo>
                <a:lnTo>
                  <a:pt x="204" y="293"/>
                </a:lnTo>
                <a:lnTo>
                  <a:pt x="202" y="291"/>
                </a:lnTo>
                <a:lnTo>
                  <a:pt x="202" y="291"/>
                </a:lnTo>
                <a:lnTo>
                  <a:pt x="200" y="289"/>
                </a:lnTo>
                <a:lnTo>
                  <a:pt x="190" y="278"/>
                </a:lnTo>
                <a:lnTo>
                  <a:pt x="190" y="278"/>
                </a:lnTo>
                <a:lnTo>
                  <a:pt x="188" y="278"/>
                </a:lnTo>
                <a:lnTo>
                  <a:pt x="188" y="276"/>
                </a:lnTo>
                <a:lnTo>
                  <a:pt x="188" y="276"/>
                </a:lnTo>
                <a:lnTo>
                  <a:pt x="190" y="272"/>
                </a:lnTo>
                <a:lnTo>
                  <a:pt x="190" y="272"/>
                </a:lnTo>
                <a:lnTo>
                  <a:pt x="188" y="270"/>
                </a:lnTo>
                <a:lnTo>
                  <a:pt x="188" y="270"/>
                </a:lnTo>
                <a:lnTo>
                  <a:pt x="186" y="270"/>
                </a:lnTo>
                <a:lnTo>
                  <a:pt x="184" y="268"/>
                </a:lnTo>
                <a:lnTo>
                  <a:pt x="184" y="268"/>
                </a:lnTo>
                <a:lnTo>
                  <a:pt x="182" y="268"/>
                </a:lnTo>
                <a:lnTo>
                  <a:pt x="182" y="268"/>
                </a:lnTo>
                <a:lnTo>
                  <a:pt x="180" y="268"/>
                </a:lnTo>
                <a:lnTo>
                  <a:pt x="180" y="268"/>
                </a:lnTo>
                <a:lnTo>
                  <a:pt x="178" y="268"/>
                </a:lnTo>
                <a:lnTo>
                  <a:pt x="178" y="268"/>
                </a:lnTo>
                <a:lnTo>
                  <a:pt x="178" y="270"/>
                </a:lnTo>
                <a:lnTo>
                  <a:pt x="178" y="270"/>
                </a:lnTo>
                <a:lnTo>
                  <a:pt x="173" y="274"/>
                </a:lnTo>
                <a:lnTo>
                  <a:pt x="173" y="272"/>
                </a:lnTo>
                <a:lnTo>
                  <a:pt x="173" y="272"/>
                </a:lnTo>
                <a:lnTo>
                  <a:pt x="173" y="270"/>
                </a:lnTo>
                <a:lnTo>
                  <a:pt x="173" y="270"/>
                </a:lnTo>
                <a:lnTo>
                  <a:pt x="173" y="268"/>
                </a:lnTo>
                <a:lnTo>
                  <a:pt x="173" y="268"/>
                </a:lnTo>
                <a:lnTo>
                  <a:pt x="173" y="266"/>
                </a:lnTo>
                <a:lnTo>
                  <a:pt x="173" y="266"/>
                </a:lnTo>
                <a:lnTo>
                  <a:pt x="173" y="264"/>
                </a:lnTo>
                <a:lnTo>
                  <a:pt x="173" y="264"/>
                </a:lnTo>
                <a:lnTo>
                  <a:pt x="173" y="262"/>
                </a:lnTo>
                <a:lnTo>
                  <a:pt x="171" y="262"/>
                </a:lnTo>
                <a:lnTo>
                  <a:pt x="171" y="260"/>
                </a:lnTo>
                <a:lnTo>
                  <a:pt x="171" y="260"/>
                </a:lnTo>
                <a:lnTo>
                  <a:pt x="171" y="260"/>
                </a:lnTo>
                <a:lnTo>
                  <a:pt x="169" y="258"/>
                </a:lnTo>
                <a:lnTo>
                  <a:pt x="159" y="248"/>
                </a:lnTo>
                <a:lnTo>
                  <a:pt x="159" y="248"/>
                </a:lnTo>
                <a:lnTo>
                  <a:pt x="157" y="246"/>
                </a:lnTo>
                <a:lnTo>
                  <a:pt x="155" y="246"/>
                </a:lnTo>
                <a:lnTo>
                  <a:pt x="155" y="246"/>
                </a:lnTo>
                <a:lnTo>
                  <a:pt x="153" y="244"/>
                </a:lnTo>
                <a:lnTo>
                  <a:pt x="151" y="244"/>
                </a:lnTo>
                <a:lnTo>
                  <a:pt x="151" y="244"/>
                </a:lnTo>
                <a:lnTo>
                  <a:pt x="149" y="244"/>
                </a:lnTo>
                <a:lnTo>
                  <a:pt x="147" y="244"/>
                </a:lnTo>
                <a:lnTo>
                  <a:pt x="147" y="244"/>
                </a:lnTo>
                <a:lnTo>
                  <a:pt x="145" y="244"/>
                </a:lnTo>
                <a:lnTo>
                  <a:pt x="143" y="246"/>
                </a:lnTo>
                <a:lnTo>
                  <a:pt x="143" y="246"/>
                </a:lnTo>
                <a:lnTo>
                  <a:pt x="141" y="246"/>
                </a:lnTo>
                <a:lnTo>
                  <a:pt x="141" y="248"/>
                </a:lnTo>
                <a:lnTo>
                  <a:pt x="139" y="248"/>
                </a:lnTo>
                <a:lnTo>
                  <a:pt x="139" y="248"/>
                </a:lnTo>
                <a:lnTo>
                  <a:pt x="141" y="246"/>
                </a:lnTo>
                <a:lnTo>
                  <a:pt x="141" y="246"/>
                </a:lnTo>
                <a:lnTo>
                  <a:pt x="143" y="244"/>
                </a:lnTo>
                <a:lnTo>
                  <a:pt x="143" y="242"/>
                </a:lnTo>
                <a:lnTo>
                  <a:pt x="143" y="242"/>
                </a:lnTo>
                <a:lnTo>
                  <a:pt x="143" y="239"/>
                </a:lnTo>
                <a:lnTo>
                  <a:pt x="143" y="237"/>
                </a:lnTo>
                <a:lnTo>
                  <a:pt x="143" y="235"/>
                </a:lnTo>
                <a:lnTo>
                  <a:pt x="143" y="235"/>
                </a:lnTo>
                <a:lnTo>
                  <a:pt x="143" y="233"/>
                </a:lnTo>
                <a:lnTo>
                  <a:pt x="143" y="231"/>
                </a:lnTo>
                <a:lnTo>
                  <a:pt x="141" y="231"/>
                </a:lnTo>
                <a:lnTo>
                  <a:pt x="141" y="229"/>
                </a:lnTo>
                <a:lnTo>
                  <a:pt x="141" y="229"/>
                </a:lnTo>
                <a:lnTo>
                  <a:pt x="139" y="227"/>
                </a:lnTo>
                <a:lnTo>
                  <a:pt x="128" y="217"/>
                </a:lnTo>
                <a:lnTo>
                  <a:pt x="126" y="217"/>
                </a:lnTo>
                <a:lnTo>
                  <a:pt x="126" y="215"/>
                </a:lnTo>
                <a:lnTo>
                  <a:pt x="124" y="215"/>
                </a:lnTo>
                <a:lnTo>
                  <a:pt x="124" y="215"/>
                </a:lnTo>
                <a:lnTo>
                  <a:pt x="122" y="213"/>
                </a:lnTo>
                <a:lnTo>
                  <a:pt x="120" y="213"/>
                </a:lnTo>
                <a:lnTo>
                  <a:pt x="120" y="213"/>
                </a:lnTo>
                <a:lnTo>
                  <a:pt x="118" y="213"/>
                </a:lnTo>
                <a:lnTo>
                  <a:pt x="116" y="213"/>
                </a:lnTo>
                <a:lnTo>
                  <a:pt x="116" y="213"/>
                </a:lnTo>
                <a:lnTo>
                  <a:pt x="114" y="213"/>
                </a:lnTo>
                <a:lnTo>
                  <a:pt x="112" y="215"/>
                </a:lnTo>
                <a:lnTo>
                  <a:pt x="112" y="215"/>
                </a:lnTo>
                <a:lnTo>
                  <a:pt x="110" y="215"/>
                </a:lnTo>
                <a:lnTo>
                  <a:pt x="108" y="217"/>
                </a:lnTo>
                <a:lnTo>
                  <a:pt x="108" y="217"/>
                </a:lnTo>
                <a:lnTo>
                  <a:pt x="108" y="217"/>
                </a:lnTo>
                <a:lnTo>
                  <a:pt x="110" y="215"/>
                </a:lnTo>
                <a:lnTo>
                  <a:pt x="110" y="213"/>
                </a:lnTo>
                <a:lnTo>
                  <a:pt x="110" y="213"/>
                </a:lnTo>
                <a:lnTo>
                  <a:pt x="112" y="211"/>
                </a:lnTo>
                <a:lnTo>
                  <a:pt x="112" y="209"/>
                </a:lnTo>
                <a:lnTo>
                  <a:pt x="112" y="209"/>
                </a:lnTo>
                <a:lnTo>
                  <a:pt x="112" y="207"/>
                </a:lnTo>
                <a:lnTo>
                  <a:pt x="112" y="205"/>
                </a:lnTo>
                <a:lnTo>
                  <a:pt x="112" y="205"/>
                </a:lnTo>
                <a:lnTo>
                  <a:pt x="112" y="203"/>
                </a:lnTo>
                <a:lnTo>
                  <a:pt x="110" y="201"/>
                </a:lnTo>
                <a:lnTo>
                  <a:pt x="110" y="201"/>
                </a:lnTo>
                <a:lnTo>
                  <a:pt x="110" y="199"/>
                </a:lnTo>
                <a:lnTo>
                  <a:pt x="108" y="199"/>
                </a:lnTo>
                <a:lnTo>
                  <a:pt x="108" y="196"/>
                </a:lnTo>
                <a:lnTo>
                  <a:pt x="98" y="186"/>
                </a:lnTo>
                <a:lnTo>
                  <a:pt x="96" y="184"/>
                </a:lnTo>
                <a:lnTo>
                  <a:pt x="96" y="184"/>
                </a:lnTo>
                <a:lnTo>
                  <a:pt x="94" y="184"/>
                </a:lnTo>
                <a:lnTo>
                  <a:pt x="92" y="182"/>
                </a:lnTo>
                <a:lnTo>
                  <a:pt x="92" y="182"/>
                </a:lnTo>
                <a:lnTo>
                  <a:pt x="90" y="182"/>
                </a:lnTo>
                <a:lnTo>
                  <a:pt x="88" y="182"/>
                </a:lnTo>
                <a:lnTo>
                  <a:pt x="88" y="182"/>
                </a:lnTo>
                <a:lnTo>
                  <a:pt x="85" y="182"/>
                </a:lnTo>
                <a:lnTo>
                  <a:pt x="83" y="182"/>
                </a:lnTo>
                <a:lnTo>
                  <a:pt x="83" y="182"/>
                </a:lnTo>
                <a:lnTo>
                  <a:pt x="81" y="182"/>
                </a:lnTo>
                <a:lnTo>
                  <a:pt x="79" y="184"/>
                </a:lnTo>
                <a:lnTo>
                  <a:pt x="79" y="184"/>
                </a:lnTo>
                <a:lnTo>
                  <a:pt x="77" y="186"/>
                </a:lnTo>
                <a:lnTo>
                  <a:pt x="77" y="186"/>
                </a:lnTo>
                <a:lnTo>
                  <a:pt x="43" y="219"/>
                </a:lnTo>
                <a:lnTo>
                  <a:pt x="43" y="221"/>
                </a:lnTo>
                <a:lnTo>
                  <a:pt x="40" y="223"/>
                </a:lnTo>
                <a:lnTo>
                  <a:pt x="40" y="223"/>
                </a:lnTo>
                <a:lnTo>
                  <a:pt x="40" y="225"/>
                </a:lnTo>
                <a:lnTo>
                  <a:pt x="38" y="225"/>
                </a:lnTo>
                <a:lnTo>
                  <a:pt x="38" y="227"/>
                </a:lnTo>
                <a:lnTo>
                  <a:pt x="38" y="229"/>
                </a:lnTo>
                <a:lnTo>
                  <a:pt x="38" y="231"/>
                </a:lnTo>
                <a:lnTo>
                  <a:pt x="38" y="231"/>
                </a:lnTo>
                <a:lnTo>
                  <a:pt x="38" y="233"/>
                </a:lnTo>
                <a:lnTo>
                  <a:pt x="38" y="235"/>
                </a:lnTo>
                <a:lnTo>
                  <a:pt x="40" y="235"/>
                </a:lnTo>
                <a:lnTo>
                  <a:pt x="40" y="237"/>
                </a:lnTo>
                <a:lnTo>
                  <a:pt x="40" y="237"/>
                </a:lnTo>
                <a:lnTo>
                  <a:pt x="43" y="239"/>
                </a:lnTo>
                <a:lnTo>
                  <a:pt x="43" y="242"/>
                </a:lnTo>
                <a:lnTo>
                  <a:pt x="53" y="252"/>
                </a:lnTo>
                <a:lnTo>
                  <a:pt x="55" y="252"/>
                </a:lnTo>
                <a:lnTo>
                  <a:pt x="55" y="254"/>
                </a:lnTo>
                <a:lnTo>
                  <a:pt x="57" y="254"/>
                </a:lnTo>
                <a:lnTo>
                  <a:pt x="59" y="254"/>
                </a:lnTo>
                <a:lnTo>
                  <a:pt x="59" y="254"/>
                </a:lnTo>
                <a:lnTo>
                  <a:pt x="61" y="256"/>
                </a:lnTo>
                <a:lnTo>
                  <a:pt x="63" y="256"/>
                </a:lnTo>
                <a:lnTo>
                  <a:pt x="63" y="256"/>
                </a:lnTo>
                <a:lnTo>
                  <a:pt x="65" y="256"/>
                </a:lnTo>
                <a:lnTo>
                  <a:pt x="67" y="256"/>
                </a:lnTo>
                <a:lnTo>
                  <a:pt x="67" y="254"/>
                </a:lnTo>
                <a:lnTo>
                  <a:pt x="69" y="254"/>
                </a:lnTo>
                <a:lnTo>
                  <a:pt x="71" y="254"/>
                </a:lnTo>
                <a:lnTo>
                  <a:pt x="71" y="252"/>
                </a:lnTo>
                <a:lnTo>
                  <a:pt x="73" y="252"/>
                </a:lnTo>
                <a:lnTo>
                  <a:pt x="73" y="252"/>
                </a:lnTo>
                <a:lnTo>
                  <a:pt x="73" y="252"/>
                </a:lnTo>
                <a:lnTo>
                  <a:pt x="73" y="254"/>
                </a:lnTo>
                <a:lnTo>
                  <a:pt x="71" y="254"/>
                </a:lnTo>
                <a:lnTo>
                  <a:pt x="71" y="256"/>
                </a:lnTo>
                <a:lnTo>
                  <a:pt x="71" y="258"/>
                </a:lnTo>
                <a:lnTo>
                  <a:pt x="69" y="258"/>
                </a:lnTo>
                <a:lnTo>
                  <a:pt x="69" y="260"/>
                </a:lnTo>
                <a:lnTo>
                  <a:pt x="69" y="262"/>
                </a:lnTo>
                <a:lnTo>
                  <a:pt x="69" y="262"/>
                </a:lnTo>
                <a:lnTo>
                  <a:pt x="69" y="264"/>
                </a:lnTo>
                <a:lnTo>
                  <a:pt x="69" y="266"/>
                </a:lnTo>
                <a:lnTo>
                  <a:pt x="71" y="266"/>
                </a:lnTo>
                <a:lnTo>
                  <a:pt x="71" y="268"/>
                </a:lnTo>
                <a:lnTo>
                  <a:pt x="71" y="270"/>
                </a:lnTo>
                <a:lnTo>
                  <a:pt x="73" y="270"/>
                </a:lnTo>
                <a:lnTo>
                  <a:pt x="73" y="272"/>
                </a:lnTo>
                <a:lnTo>
                  <a:pt x="83" y="283"/>
                </a:lnTo>
                <a:lnTo>
                  <a:pt x="85" y="283"/>
                </a:lnTo>
                <a:lnTo>
                  <a:pt x="88" y="285"/>
                </a:lnTo>
                <a:lnTo>
                  <a:pt x="88" y="285"/>
                </a:lnTo>
                <a:lnTo>
                  <a:pt x="90" y="285"/>
                </a:lnTo>
                <a:lnTo>
                  <a:pt x="90" y="287"/>
                </a:lnTo>
                <a:lnTo>
                  <a:pt x="92" y="287"/>
                </a:lnTo>
                <a:lnTo>
                  <a:pt x="94" y="287"/>
                </a:lnTo>
                <a:lnTo>
                  <a:pt x="94" y="287"/>
                </a:lnTo>
                <a:lnTo>
                  <a:pt x="96" y="287"/>
                </a:lnTo>
                <a:lnTo>
                  <a:pt x="98" y="287"/>
                </a:lnTo>
                <a:lnTo>
                  <a:pt x="100" y="285"/>
                </a:lnTo>
                <a:lnTo>
                  <a:pt x="100" y="285"/>
                </a:lnTo>
                <a:lnTo>
                  <a:pt x="102" y="285"/>
                </a:lnTo>
                <a:lnTo>
                  <a:pt x="102" y="285"/>
                </a:lnTo>
                <a:lnTo>
                  <a:pt x="104" y="283"/>
                </a:lnTo>
                <a:lnTo>
                  <a:pt x="106" y="283"/>
                </a:lnTo>
                <a:lnTo>
                  <a:pt x="104" y="283"/>
                </a:lnTo>
                <a:lnTo>
                  <a:pt x="104" y="285"/>
                </a:lnTo>
                <a:lnTo>
                  <a:pt x="102" y="285"/>
                </a:lnTo>
                <a:lnTo>
                  <a:pt x="102" y="287"/>
                </a:lnTo>
                <a:lnTo>
                  <a:pt x="102" y="289"/>
                </a:lnTo>
                <a:lnTo>
                  <a:pt x="102" y="289"/>
                </a:lnTo>
                <a:lnTo>
                  <a:pt x="100" y="291"/>
                </a:lnTo>
                <a:lnTo>
                  <a:pt x="100" y="293"/>
                </a:lnTo>
                <a:lnTo>
                  <a:pt x="100" y="293"/>
                </a:lnTo>
                <a:lnTo>
                  <a:pt x="102" y="295"/>
                </a:lnTo>
                <a:lnTo>
                  <a:pt x="102" y="297"/>
                </a:lnTo>
                <a:lnTo>
                  <a:pt x="102" y="297"/>
                </a:lnTo>
                <a:lnTo>
                  <a:pt x="102" y="299"/>
                </a:lnTo>
                <a:lnTo>
                  <a:pt x="104" y="301"/>
                </a:lnTo>
                <a:lnTo>
                  <a:pt x="104" y="301"/>
                </a:lnTo>
                <a:lnTo>
                  <a:pt x="104" y="303"/>
                </a:lnTo>
                <a:lnTo>
                  <a:pt x="116" y="313"/>
                </a:lnTo>
                <a:lnTo>
                  <a:pt x="116" y="313"/>
                </a:lnTo>
                <a:lnTo>
                  <a:pt x="118" y="315"/>
                </a:lnTo>
                <a:lnTo>
                  <a:pt x="118" y="315"/>
                </a:lnTo>
                <a:lnTo>
                  <a:pt x="120" y="315"/>
                </a:lnTo>
                <a:lnTo>
                  <a:pt x="122" y="317"/>
                </a:lnTo>
                <a:lnTo>
                  <a:pt x="122" y="317"/>
                </a:lnTo>
                <a:lnTo>
                  <a:pt x="124" y="317"/>
                </a:lnTo>
                <a:lnTo>
                  <a:pt x="126" y="317"/>
                </a:lnTo>
                <a:lnTo>
                  <a:pt x="126" y="317"/>
                </a:lnTo>
                <a:lnTo>
                  <a:pt x="128" y="317"/>
                </a:lnTo>
                <a:lnTo>
                  <a:pt x="130" y="317"/>
                </a:lnTo>
                <a:lnTo>
                  <a:pt x="130" y="315"/>
                </a:lnTo>
                <a:lnTo>
                  <a:pt x="133" y="315"/>
                </a:lnTo>
                <a:lnTo>
                  <a:pt x="135" y="315"/>
                </a:lnTo>
                <a:lnTo>
                  <a:pt x="135" y="313"/>
                </a:lnTo>
                <a:lnTo>
                  <a:pt x="137" y="313"/>
                </a:lnTo>
                <a:lnTo>
                  <a:pt x="135" y="313"/>
                </a:lnTo>
                <a:lnTo>
                  <a:pt x="135" y="315"/>
                </a:lnTo>
                <a:lnTo>
                  <a:pt x="133" y="317"/>
                </a:lnTo>
                <a:lnTo>
                  <a:pt x="133" y="317"/>
                </a:lnTo>
                <a:lnTo>
                  <a:pt x="133" y="319"/>
                </a:lnTo>
                <a:lnTo>
                  <a:pt x="133" y="321"/>
                </a:lnTo>
                <a:lnTo>
                  <a:pt x="133" y="321"/>
                </a:lnTo>
                <a:lnTo>
                  <a:pt x="133" y="323"/>
                </a:lnTo>
                <a:lnTo>
                  <a:pt x="133" y="326"/>
                </a:lnTo>
                <a:lnTo>
                  <a:pt x="133" y="326"/>
                </a:lnTo>
                <a:lnTo>
                  <a:pt x="133" y="328"/>
                </a:lnTo>
                <a:lnTo>
                  <a:pt x="133" y="330"/>
                </a:lnTo>
                <a:lnTo>
                  <a:pt x="133" y="330"/>
                </a:lnTo>
                <a:lnTo>
                  <a:pt x="135" y="332"/>
                </a:lnTo>
                <a:lnTo>
                  <a:pt x="135" y="332"/>
                </a:lnTo>
                <a:lnTo>
                  <a:pt x="137" y="334"/>
                </a:lnTo>
                <a:lnTo>
                  <a:pt x="147" y="344"/>
                </a:lnTo>
                <a:lnTo>
                  <a:pt x="147" y="344"/>
                </a:lnTo>
                <a:lnTo>
                  <a:pt x="149" y="346"/>
                </a:lnTo>
                <a:lnTo>
                  <a:pt x="149" y="346"/>
                </a:lnTo>
                <a:lnTo>
                  <a:pt x="151" y="348"/>
                </a:lnTo>
                <a:lnTo>
                  <a:pt x="153" y="348"/>
                </a:lnTo>
                <a:lnTo>
                  <a:pt x="153" y="348"/>
                </a:lnTo>
                <a:lnTo>
                  <a:pt x="155" y="348"/>
                </a:lnTo>
                <a:lnTo>
                  <a:pt x="157" y="348"/>
                </a:lnTo>
                <a:lnTo>
                  <a:pt x="157" y="348"/>
                </a:lnTo>
                <a:lnTo>
                  <a:pt x="159" y="348"/>
                </a:lnTo>
                <a:lnTo>
                  <a:pt x="161" y="348"/>
                </a:lnTo>
                <a:lnTo>
                  <a:pt x="161" y="346"/>
                </a:lnTo>
                <a:lnTo>
                  <a:pt x="163" y="346"/>
                </a:lnTo>
                <a:lnTo>
                  <a:pt x="165" y="346"/>
                </a:lnTo>
                <a:lnTo>
                  <a:pt x="165" y="344"/>
                </a:lnTo>
                <a:lnTo>
                  <a:pt x="167" y="344"/>
                </a:lnTo>
                <a:lnTo>
                  <a:pt x="188" y="321"/>
                </a:lnTo>
                <a:lnTo>
                  <a:pt x="208" y="340"/>
                </a:lnTo>
                <a:lnTo>
                  <a:pt x="208" y="342"/>
                </a:lnTo>
                <a:lnTo>
                  <a:pt x="210" y="344"/>
                </a:lnTo>
                <a:lnTo>
                  <a:pt x="212" y="344"/>
                </a:lnTo>
                <a:lnTo>
                  <a:pt x="214" y="346"/>
                </a:lnTo>
                <a:lnTo>
                  <a:pt x="214" y="346"/>
                </a:lnTo>
                <a:lnTo>
                  <a:pt x="216" y="346"/>
                </a:lnTo>
                <a:lnTo>
                  <a:pt x="218" y="348"/>
                </a:lnTo>
                <a:lnTo>
                  <a:pt x="220" y="348"/>
                </a:lnTo>
                <a:lnTo>
                  <a:pt x="223" y="348"/>
                </a:lnTo>
                <a:lnTo>
                  <a:pt x="223" y="348"/>
                </a:lnTo>
                <a:lnTo>
                  <a:pt x="225" y="348"/>
                </a:lnTo>
                <a:lnTo>
                  <a:pt x="227" y="348"/>
                </a:lnTo>
                <a:lnTo>
                  <a:pt x="229" y="346"/>
                </a:lnTo>
                <a:lnTo>
                  <a:pt x="229" y="346"/>
                </a:lnTo>
                <a:lnTo>
                  <a:pt x="231" y="346"/>
                </a:lnTo>
                <a:lnTo>
                  <a:pt x="231" y="346"/>
                </a:lnTo>
                <a:lnTo>
                  <a:pt x="231" y="344"/>
                </a:lnTo>
                <a:lnTo>
                  <a:pt x="231" y="344"/>
                </a:lnTo>
                <a:lnTo>
                  <a:pt x="243" y="334"/>
                </a:lnTo>
                <a:lnTo>
                  <a:pt x="243" y="334"/>
                </a:lnTo>
                <a:lnTo>
                  <a:pt x="243" y="334"/>
                </a:lnTo>
                <a:lnTo>
                  <a:pt x="243" y="332"/>
                </a:lnTo>
                <a:lnTo>
                  <a:pt x="243" y="332"/>
                </a:lnTo>
                <a:lnTo>
                  <a:pt x="245" y="332"/>
                </a:lnTo>
                <a:lnTo>
                  <a:pt x="245" y="330"/>
                </a:lnTo>
                <a:lnTo>
                  <a:pt x="245" y="328"/>
                </a:lnTo>
                <a:lnTo>
                  <a:pt x="245" y="326"/>
                </a:lnTo>
                <a:lnTo>
                  <a:pt x="245" y="326"/>
                </a:lnTo>
                <a:lnTo>
                  <a:pt x="245" y="323"/>
                </a:lnTo>
                <a:lnTo>
                  <a:pt x="245" y="321"/>
                </a:lnTo>
                <a:lnTo>
                  <a:pt x="245" y="319"/>
                </a:lnTo>
                <a:lnTo>
                  <a:pt x="245" y="319"/>
                </a:lnTo>
                <a:lnTo>
                  <a:pt x="243" y="317"/>
                </a:lnTo>
                <a:lnTo>
                  <a:pt x="243" y="315"/>
                </a:lnTo>
                <a:lnTo>
                  <a:pt x="241" y="313"/>
                </a:lnTo>
                <a:lnTo>
                  <a:pt x="241" y="311"/>
                </a:lnTo>
                <a:lnTo>
                  <a:pt x="239" y="311"/>
                </a:lnTo>
                <a:lnTo>
                  <a:pt x="241" y="311"/>
                </a:lnTo>
                <a:lnTo>
                  <a:pt x="241" y="313"/>
                </a:lnTo>
                <a:lnTo>
                  <a:pt x="243" y="315"/>
                </a:lnTo>
                <a:lnTo>
                  <a:pt x="245" y="315"/>
                </a:lnTo>
                <a:lnTo>
                  <a:pt x="247" y="315"/>
                </a:lnTo>
                <a:lnTo>
                  <a:pt x="247" y="317"/>
                </a:lnTo>
                <a:lnTo>
                  <a:pt x="249" y="317"/>
                </a:lnTo>
                <a:lnTo>
                  <a:pt x="251" y="317"/>
                </a:lnTo>
                <a:lnTo>
                  <a:pt x="253" y="317"/>
                </a:lnTo>
                <a:lnTo>
                  <a:pt x="255" y="317"/>
                </a:lnTo>
                <a:lnTo>
                  <a:pt x="255" y="317"/>
                </a:lnTo>
                <a:lnTo>
                  <a:pt x="257" y="317"/>
                </a:lnTo>
                <a:lnTo>
                  <a:pt x="259" y="317"/>
                </a:lnTo>
                <a:lnTo>
                  <a:pt x="259" y="315"/>
                </a:lnTo>
                <a:lnTo>
                  <a:pt x="261" y="315"/>
                </a:lnTo>
                <a:lnTo>
                  <a:pt x="261" y="315"/>
                </a:lnTo>
                <a:lnTo>
                  <a:pt x="261" y="315"/>
                </a:lnTo>
                <a:lnTo>
                  <a:pt x="263" y="313"/>
                </a:lnTo>
                <a:lnTo>
                  <a:pt x="274" y="305"/>
                </a:lnTo>
                <a:lnTo>
                  <a:pt x="274" y="303"/>
                </a:lnTo>
                <a:lnTo>
                  <a:pt x="274" y="303"/>
                </a:lnTo>
                <a:lnTo>
                  <a:pt x="274" y="303"/>
                </a:lnTo>
                <a:lnTo>
                  <a:pt x="276" y="303"/>
                </a:lnTo>
                <a:lnTo>
                  <a:pt x="276" y="301"/>
                </a:lnTo>
                <a:lnTo>
                  <a:pt x="276" y="299"/>
                </a:lnTo>
                <a:lnTo>
                  <a:pt x="276" y="297"/>
                </a:lnTo>
                <a:lnTo>
                  <a:pt x="276" y="297"/>
                </a:lnTo>
                <a:lnTo>
                  <a:pt x="276" y="295"/>
                </a:lnTo>
                <a:lnTo>
                  <a:pt x="276" y="293"/>
                </a:lnTo>
                <a:lnTo>
                  <a:pt x="276" y="291"/>
                </a:lnTo>
                <a:lnTo>
                  <a:pt x="276" y="291"/>
                </a:lnTo>
                <a:lnTo>
                  <a:pt x="276" y="289"/>
                </a:lnTo>
                <a:lnTo>
                  <a:pt x="274" y="287"/>
                </a:lnTo>
                <a:lnTo>
                  <a:pt x="274" y="285"/>
                </a:lnTo>
                <a:lnTo>
                  <a:pt x="272" y="285"/>
                </a:lnTo>
                <a:lnTo>
                  <a:pt x="272" y="283"/>
                </a:lnTo>
                <a:lnTo>
                  <a:pt x="270" y="280"/>
                </a:lnTo>
                <a:lnTo>
                  <a:pt x="272" y="283"/>
                </a:lnTo>
                <a:lnTo>
                  <a:pt x="274" y="283"/>
                </a:lnTo>
                <a:lnTo>
                  <a:pt x="274" y="285"/>
                </a:lnTo>
                <a:lnTo>
                  <a:pt x="276" y="285"/>
                </a:lnTo>
                <a:lnTo>
                  <a:pt x="278" y="287"/>
                </a:lnTo>
                <a:lnTo>
                  <a:pt x="280" y="287"/>
                </a:lnTo>
                <a:lnTo>
                  <a:pt x="282" y="287"/>
                </a:lnTo>
                <a:lnTo>
                  <a:pt x="282" y="287"/>
                </a:lnTo>
                <a:lnTo>
                  <a:pt x="284" y="287"/>
                </a:lnTo>
                <a:lnTo>
                  <a:pt x="286" y="287"/>
                </a:lnTo>
                <a:lnTo>
                  <a:pt x="288" y="287"/>
                </a:lnTo>
                <a:lnTo>
                  <a:pt x="288" y="287"/>
                </a:lnTo>
                <a:lnTo>
                  <a:pt x="290" y="287"/>
                </a:lnTo>
                <a:lnTo>
                  <a:pt x="292" y="287"/>
                </a:lnTo>
                <a:lnTo>
                  <a:pt x="292" y="285"/>
                </a:lnTo>
                <a:lnTo>
                  <a:pt x="292" y="285"/>
                </a:lnTo>
                <a:lnTo>
                  <a:pt x="294" y="285"/>
                </a:lnTo>
                <a:lnTo>
                  <a:pt x="294" y="285"/>
                </a:lnTo>
                <a:lnTo>
                  <a:pt x="304" y="274"/>
                </a:lnTo>
                <a:lnTo>
                  <a:pt x="304" y="274"/>
                </a:lnTo>
                <a:lnTo>
                  <a:pt x="306" y="272"/>
                </a:lnTo>
                <a:lnTo>
                  <a:pt x="306" y="272"/>
                </a:lnTo>
                <a:lnTo>
                  <a:pt x="306" y="272"/>
                </a:lnTo>
                <a:lnTo>
                  <a:pt x="306" y="270"/>
                </a:lnTo>
                <a:lnTo>
                  <a:pt x="306" y="268"/>
                </a:lnTo>
                <a:lnTo>
                  <a:pt x="308" y="268"/>
                </a:lnTo>
                <a:lnTo>
                  <a:pt x="308" y="266"/>
                </a:lnTo>
                <a:lnTo>
                  <a:pt x="308" y="264"/>
                </a:lnTo>
                <a:lnTo>
                  <a:pt x="308" y="262"/>
                </a:lnTo>
                <a:lnTo>
                  <a:pt x="308" y="262"/>
                </a:lnTo>
                <a:lnTo>
                  <a:pt x="306" y="260"/>
                </a:lnTo>
                <a:lnTo>
                  <a:pt x="306" y="258"/>
                </a:lnTo>
                <a:lnTo>
                  <a:pt x="306" y="256"/>
                </a:lnTo>
                <a:lnTo>
                  <a:pt x="304" y="256"/>
                </a:lnTo>
                <a:lnTo>
                  <a:pt x="304" y="254"/>
                </a:lnTo>
                <a:lnTo>
                  <a:pt x="302" y="252"/>
                </a:lnTo>
                <a:lnTo>
                  <a:pt x="302" y="250"/>
                </a:lnTo>
                <a:lnTo>
                  <a:pt x="302" y="252"/>
                </a:lnTo>
                <a:lnTo>
                  <a:pt x="304" y="254"/>
                </a:lnTo>
                <a:lnTo>
                  <a:pt x="306" y="254"/>
                </a:lnTo>
                <a:lnTo>
                  <a:pt x="306" y="256"/>
                </a:lnTo>
                <a:lnTo>
                  <a:pt x="308" y="256"/>
                </a:lnTo>
                <a:lnTo>
                  <a:pt x="310" y="256"/>
                </a:lnTo>
                <a:lnTo>
                  <a:pt x="313" y="256"/>
                </a:lnTo>
                <a:lnTo>
                  <a:pt x="315" y="258"/>
                </a:lnTo>
                <a:lnTo>
                  <a:pt x="315" y="258"/>
                </a:lnTo>
                <a:lnTo>
                  <a:pt x="317" y="258"/>
                </a:lnTo>
                <a:lnTo>
                  <a:pt x="319" y="258"/>
                </a:lnTo>
                <a:lnTo>
                  <a:pt x="321" y="256"/>
                </a:lnTo>
                <a:lnTo>
                  <a:pt x="321" y="256"/>
                </a:lnTo>
                <a:lnTo>
                  <a:pt x="323" y="256"/>
                </a:lnTo>
                <a:lnTo>
                  <a:pt x="323" y="256"/>
                </a:lnTo>
                <a:lnTo>
                  <a:pt x="325" y="256"/>
                </a:lnTo>
                <a:lnTo>
                  <a:pt x="325" y="254"/>
                </a:lnTo>
                <a:lnTo>
                  <a:pt x="325" y="254"/>
                </a:lnTo>
                <a:lnTo>
                  <a:pt x="335" y="244"/>
                </a:lnTo>
                <a:lnTo>
                  <a:pt x="337" y="244"/>
                </a:lnTo>
                <a:lnTo>
                  <a:pt x="337" y="244"/>
                </a:lnTo>
                <a:lnTo>
                  <a:pt x="337" y="242"/>
                </a:lnTo>
                <a:lnTo>
                  <a:pt x="337" y="242"/>
                </a:lnTo>
                <a:lnTo>
                  <a:pt x="339" y="239"/>
                </a:lnTo>
                <a:lnTo>
                  <a:pt x="339" y="239"/>
                </a:lnTo>
                <a:lnTo>
                  <a:pt x="339" y="237"/>
                </a:lnTo>
                <a:lnTo>
                  <a:pt x="339" y="235"/>
                </a:lnTo>
                <a:lnTo>
                  <a:pt x="339" y="235"/>
                </a:lnTo>
                <a:lnTo>
                  <a:pt x="339" y="233"/>
                </a:lnTo>
                <a:lnTo>
                  <a:pt x="339" y="231"/>
                </a:lnTo>
                <a:lnTo>
                  <a:pt x="339" y="229"/>
                </a:lnTo>
                <a:lnTo>
                  <a:pt x="337" y="227"/>
                </a:lnTo>
                <a:lnTo>
                  <a:pt x="337" y="227"/>
                </a:lnTo>
                <a:lnTo>
                  <a:pt x="337" y="225"/>
                </a:lnTo>
                <a:lnTo>
                  <a:pt x="335" y="223"/>
                </a:lnTo>
                <a:lnTo>
                  <a:pt x="333" y="221"/>
                </a:lnTo>
                <a:lnTo>
                  <a:pt x="333" y="221"/>
                </a:lnTo>
                <a:lnTo>
                  <a:pt x="315" y="203"/>
                </a:lnTo>
                <a:lnTo>
                  <a:pt x="370" y="143"/>
                </a:lnTo>
                <a:lnTo>
                  <a:pt x="286" y="59"/>
                </a:lnTo>
                <a:lnTo>
                  <a:pt x="286" y="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44">
            <a:extLst>
              <a:ext uri="{FF2B5EF4-FFF2-40B4-BE49-F238E27FC236}">
                <a16:creationId xmlns:a16="http://schemas.microsoft.com/office/drawing/2014/main" id="{CDF4D49B-35F5-4D52-AE58-4222F53702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03990" y="1478973"/>
            <a:ext cx="344644" cy="288000"/>
          </a:xfrm>
          <a:custGeom>
            <a:avLst/>
            <a:gdLst>
              <a:gd name="T0" fmla="*/ 2 w 211"/>
              <a:gd name="T1" fmla="*/ 161 h 176"/>
              <a:gd name="T2" fmla="*/ 10 w 211"/>
              <a:gd name="T3" fmla="*/ 161 h 176"/>
              <a:gd name="T4" fmla="*/ 10 w 211"/>
              <a:gd name="T5" fmla="*/ 155 h 176"/>
              <a:gd name="T6" fmla="*/ 14 w 211"/>
              <a:gd name="T7" fmla="*/ 151 h 176"/>
              <a:gd name="T8" fmla="*/ 82 w 211"/>
              <a:gd name="T9" fmla="*/ 151 h 176"/>
              <a:gd name="T10" fmla="*/ 87 w 211"/>
              <a:gd name="T11" fmla="*/ 155 h 176"/>
              <a:gd name="T12" fmla="*/ 87 w 211"/>
              <a:gd name="T13" fmla="*/ 161 h 176"/>
              <a:gd name="T14" fmla="*/ 95 w 211"/>
              <a:gd name="T15" fmla="*/ 161 h 176"/>
              <a:gd name="T16" fmla="*/ 97 w 211"/>
              <a:gd name="T17" fmla="*/ 163 h 176"/>
              <a:gd name="T18" fmla="*/ 97 w 211"/>
              <a:gd name="T19" fmla="*/ 174 h 176"/>
              <a:gd name="T20" fmla="*/ 95 w 211"/>
              <a:gd name="T21" fmla="*/ 176 h 176"/>
              <a:gd name="T22" fmla="*/ 2 w 211"/>
              <a:gd name="T23" fmla="*/ 176 h 176"/>
              <a:gd name="T24" fmla="*/ 0 w 211"/>
              <a:gd name="T25" fmla="*/ 174 h 176"/>
              <a:gd name="T26" fmla="*/ 0 w 211"/>
              <a:gd name="T27" fmla="*/ 163 h 176"/>
              <a:gd name="T28" fmla="*/ 2 w 211"/>
              <a:gd name="T29" fmla="*/ 161 h 176"/>
              <a:gd name="T30" fmla="*/ 41 w 211"/>
              <a:gd name="T31" fmla="*/ 73 h 176"/>
              <a:gd name="T32" fmla="*/ 63 w 211"/>
              <a:gd name="T33" fmla="*/ 34 h 176"/>
              <a:gd name="T34" fmla="*/ 67 w 211"/>
              <a:gd name="T35" fmla="*/ 33 h 176"/>
              <a:gd name="T36" fmla="*/ 114 w 211"/>
              <a:gd name="T37" fmla="*/ 60 h 176"/>
              <a:gd name="T38" fmla="*/ 115 w 211"/>
              <a:gd name="T39" fmla="*/ 64 h 176"/>
              <a:gd name="T40" fmla="*/ 108 w 211"/>
              <a:gd name="T41" fmla="*/ 75 h 176"/>
              <a:gd name="T42" fmla="*/ 106 w 211"/>
              <a:gd name="T43" fmla="*/ 78 h 176"/>
              <a:gd name="T44" fmla="*/ 108 w 211"/>
              <a:gd name="T45" fmla="*/ 81 h 176"/>
              <a:gd name="T46" fmla="*/ 114 w 211"/>
              <a:gd name="T47" fmla="*/ 83 h 176"/>
              <a:gd name="T48" fmla="*/ 116 w 211"/>
              <a:gd name="T49" fmla="*/ 83 h 176"/>
              <a:gd name="T50" fmla="*/ 116 w 211"/>
              <a:gd name="T51" fmla="*/ 83 h 176"/>
              <a:gd name="T52" fmla="*/ 119 w 211"/>
              <a:gd name="T53" fmla="*/ 82 h 176"/>
              <a:gd name="T54" fmla="*/ 211 w 211"/>
              <a:gd name="T55" fmla="*/ 145 h 176"/>
              <a:gd name="T56" fmla="*/ 111 w 211"/>
              <a:gd name="T57" fmla="*/ 97 h 176"/>
              <a:gd name="T58" fmla="*/ 110 w 211"/>
              <a:gd name="T59" fmla="*/ 94 h 176"/>
              <a:gd name="T60" fmla="*/ 109 w 211"/>
              <a:gd name="T61" fmla="*/ 92 h 176"/>
              <a:gd name="T62" fmla="*/ 104 w 211"/>
              <a:gd name="T63" fmla="*/ 88 h 176"/>
              <a:gd name="T64" fmla="*/ 101 w 211"/>
              <a:gd name="T65" fmla="*/ 88 h 176"/>
              <a:gd name="T66" fmla="*/ 99 w 211"/>
              <a:gd name="T67" fmla="*/ 91 h 176"/>
              <a:gd name="T68" fmla="*/ 92 w 211"/>
              <a:gd name="T69" fmla="*/ 102 h 176"/>
              <a:gd name="T70" fmla="*/ 89 w 211"/>
              <a:gd name="T71" fmla="*/ 103 h 176"/>
              <a:gd name="T72" fmla="*/ 42 w 211"/>
              <a:gd name="T73" fmla="*/ 76 h 176"/>
              <a:gd name="T74" fmla="*/ 41 w 211"/>
              <a:gd name="T75" fmla="*/ 73 h 176"/>
              <a:gd name="T76" fmla="*/ 38 w 211"/>
              <a:gd name="T77" fmla="*/ 84 h 176"/>
              <a:gd name="T78" fmla="*/ 84 w 211"/>
              <a:gd name="T79" fmla="*/ 111 h 176"/>
              <a:gd name="T80" fmla="*/ 74 w 211"/>
              <a:gd name="T81" fmla="*/ 129 h 176"/>
              <a:gd name="T82" fmla="*/ 28 w 211"/>
              <a:gd name="T83" fmla="*/ 103 h 176"/>
              <a:gd name="T84" fmla="*/ 38 w 211"/>
              <a:gd name="T85" fmla="*/ 84 h 176"/>
              <a:gd name="T86" fmla="*/ 82 w 211"/>
              <a:gd name="T87" fmla="*/ 8 h 176"/>
              <a:gd name="T88" fmla="*/ 129 w 211"/>
              <a:gd name="T89" fmla="*/ 34 h 176"/>
              <a:gd name="T90" fmla="*/ 118 w 211"/>
              <a:gd name="T91" fmla="*/ 53 h 176"/>
              <a:gd name="T92" fmla="*/ 72 w 211"/>
              <a:gd name="T93" fmla="*/ 26 h 176"/>
              <a:gd name="T94" fmla="*/ 82 w 211"/>
              <a:gd name="T95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76">
                <a:moveTo>
                  <a:pt x="2" y="161"/>
                </a:moveTo>
                <a:cubicBezTo>
                  <a:pt x="10" y="161"/>
                  <a:pt x="10" y="161"/>
                  <a:pt x="10" y="161"/>
                </a:cubicBezTo>
                <a:cubicBezTo>
                  <a:pt x="10" y="155"/>
                  <a:pt x="10" y="155"/>
                  <a:pt x="10" y="155"/>
                </a:cubicBezTo>
                <a:cubicBezTo>
                  <a:pt x="10" y="153"/>
                  <a:pt x="12" y="151"/>
                  <a:pt x="14" y="151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4" y="151"/>
                  <a:pt x="87" y="153"/>
                  <a:pt x="87" y="15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6" y="161"/>
                  <a:pt x="97" y="162"/>
                  <a:pt x="97" y="163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7" y="175"/>
                  <a:pt x="96" y="176"/>
                  <a:pt x="95" y="176"/>
                </a:cubicBezTo>
                <a:cubicBezTo>
                  <a:pt x="2" y="176"/>
                  <a:pt x="2" y="176"/>
                  <a:pt x="2" y="176"/>
                </a:cubicBezTo>
                <a:cubicBezTo>
                  <a:pt x="1" y="176"/>
                  <a:pt x="0" y="175"/>
                  <a:pt x="0" y="17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2"/>
                  <a:pt x="1" y="161"/>
                  <a:pt x="2" y="161"/>
                </a:cubicBezTo>
                <a:close/>
                <a:moveTo>
                  <a:pt x="41" y="73"/>
                </a:moveTo>
                <a:cubicBezTo>
                  <a:pt x="63" y="34"/>
                  <a:pt x="63" y="34"/>
                  <a:pt x="63" y="34"/>
                </a:cubicBezTo>
                <a:cubicBezTo>
                  <a:pt x="64" y="33"/>
                  <a:pt x="65" y="33"/>
                  <a:pt x="67" y="33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5" y="61"/>
                  <a:pt x="115" y="63"/>
                  <a:pt x="115" y="64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9"/>
                  <a:pt x="107" y="80"/>
                  <a:pt x="108" y="81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6" y="84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2"/>
                  <a:pt x="118" y="81"/>
                  <a:pt x="119" y="82"/>
                </a:cubicBezTo>
                <a:cubicBezTo>
                  <a:pt x="210" y="127"/>
                  <a:pt x="210" y="133"/>
                  <a:pt x="211" y="145"/>
                </a:cubicBezTo>
                <a:cubicBezTo>
                  <a:pt x="200" y="151"/>
                  <a:pt x="195" y="153"/>
                  <a:pt x="111" y="97"/>
                </a:cubicBezTo>
                <a:cubicBezTo>
                  <a:pt x="110" y="96"/>
                  <a:pt x="109" y="95"/>
                  <a:pt x="110" y="94"/>
                </a:cubicBezTo>
                <a:cubicBezTo>
                  <a:pt x="110" y="93"/>
                  <a:pt x="109" y="92"/>
                  <a:pt x="109" y="92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3" y="87"/>
                  <a:pt x="101" y="87"/>
                  <a:pt x="101" y="88"/>
                </a:cubicBezTo>
                <a:cubicBezTo>
                  <a:pt x="99" y="91"/>
                  <a:pt x="99" y="91"/>
                  <a:pt x="99" y="9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3"/>
                  <a:pt x="90" y="104"/>
                  <a:pt x="89" y="103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5"/>
                  <a:pt x="40" y="74"/>
                  <a:pt x="41" y="73"/>
                </a:cubicBezTo>
                <a:close/>
                <a:moveTo>
                  <a:pt x="38" y="84"/>
                </a:moveTo>
                <a:cubicBezTo>
                  <a:pt x="84" y="111"/>
                  <a:pt x="84" y="111"/>
                  <a:pt x="84" y="111"/>
                </a:cubicBezTo>
                <a:cubicBezTo>
                  <a:pt x="97" y="118"/>
                  <a:pt x="86" y="136"/>
                  <a:pt x="74" y="129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15" y="95"/>
                  <a:pt x="26" y="77"/>
                  <a:pt x="38" y="84"/>
                </a:cubicBezTo>
                <a:close/>
                <a:moveTo>
                  <a:pt x="82" y="8"/>
                </a:moveTo>
                <a:cubicBezTo>
                  <a:pt x="129" y="34"/>
                  <a:pt x="129" y="34"/>
                  <a:pt x="129" y="34"/>
                </a:cubicBezTo>
                <a:cubicBezTo>
                  <a:pt x="141" y="41"/>
                  <a:pt x="130" y="60"/>
                  <a:pt x="118" y="53"/>
                </a:cubicBezTo>
                <a:cubicBezTo>
                  <a:pt x="72" y="26"/>
                  <a:pt x="72" y="26"/>
                  <a:pt x="72" y="26"/>
                </a:cubicBezTo>
                <a:cubicBezTo>
                  <a:pt x="60" y="19"/>
                  <a:pt x="70" y="0"/>
                  <a:pt x="8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D172FB5B-EEAD-4776-952A-0534B2C515BE}"/>
              </a:ext>
            </a:extLst>
          </p:cNvPr>
          <p:cNvSpPr/>
          <p:nvPr/>
        </p:nvSpPr>
        <p:spPr>
          <a:xfrm>
            <a:off x="1830658" y="926568"/>
            <a:ext cx="2105116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≤ 300 млн  (≤ 2 млрд – стройка, реконструкция, кап.ремонт, снос ОКС) -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min 7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highlight>
                <a:srgbClr val="FFFF00"/>
              </a:highligh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&gt; 300 млн 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&gt;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 млрд – стройка, реконструкция, кап.ремонт, снос ОКС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–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min 15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929C18C-F426-4A49-8B84-3779BB58EEF8}"/>
              </a:ext>
            </a:extLst>
          </p:cNvPr>
          <p:cNvSpPr/>
          <p:nvPr/>
        </p:nvSpPr>
        <p:spPr>
          <a:xfrm>
            <a:off x="3970990" y="3925204"/>
            <a:ext cx="14752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Если установлены доп. требования к УЗ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(ч. 2, 2.1 ст.31 44-ФЗ):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Adobe Arabic" panose="02040503050201020203" pitchFamily="18" charset="-78"/>
            </a:endParaRP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заявку может подать только аккредитованный УЗ, в отношении которого оператор ЭП провёл проверку квалификации (в реестре размещены документы (или их копии) подтверждающие соответствие УЗ доп. требованиям)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во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II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 часть заявки данные документы не включаются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54A95815-3F6E-4664-BDB6-71C326AC8691}"/>
              </a:ext>
            </a:extLst>
          </p:cNvPr>
          <p:cNvSpPr/>
          <p:nvPr/>
        </p:nvSpPr>
        <p:spPr>
          <a:xfrm>
            <a:off x="5171814" y="921519"/>
            <a:ext cx="2248073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≤ 300 млн  (≤ 2 млрд – стройка, реконструкция, кап.ремонт, снос ОКС) -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max 1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р.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highlight>
                <a:srgbClr val="FFFF00"/>
              </a:highlight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&gt; 300 млн 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&gt;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 млрд – стройка, реконструкция, кап.ремонт, снос ОКС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–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max 3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р.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д.</a:t>
            </a:r>
          </a:p>
        </p:txBody>
      </p:sp>
      <p:sp>
        <p:nvSpPr>
          <p:cNvPr id="128" name="Текст 1">
            <a:extLst>
              <a:ext uri="{FF2B5EF4-FFF2-40B4-BE49-F238E27FC236}">
                <a16:creationId xmlns:a16="http://schemas.microsoft.com/office/drawing/2014/main" id="{D28BFD09-7E1C-4076-9603-7693B546140A}"/>
              </a:ext>
            </a:extLst>
          </p:cNvPr>
          <p:cNvSpPr txBox="1">
            <a:spLocks/>
          </p:cNvSpPr>
          <p:nvPr/>
        </p:nvSpPr>
        <p:spPr>
          <a:xfrm>
            <a:off x="8757634" y="2357419"/>
            <a:ext cx="1426435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Раскрытие сведений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 торговавшихся  участниках: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части + 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информация и эл. документы участника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(указанные при регистрации в ЕИС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/аккредитации на ЭП) +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документы (или их копии) о соответствии УЗ доп. требованиям по ч.2, 2.1 ст.31 44-ФЗ (из реестра; если доп. требования были установлены)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Итоговый протокол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(подписывается + размещается на ЭП и в ЕИС не позднее р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после даты подписания):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соответствие/ несоответствие участника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!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обязанность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комиссии проверить УЗ на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c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оответствие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доп. требованиям по ч. 2, 2.1 ст. 31 44-ФЗ (если доп. требования были установлены)</a:t>
            </a:r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33518BAF-7236-4589-AC85-905E99D365A2}"/>
              </a:ext>
            </a:extLst>
          </p:cNvPr>
          <p:cNvCxnSpPr>
            <a:cxnSpLocks/>
          </p:cNvCxnSpPr>
          <p:nvPr/>
        </p:nvCxnSpPr>
        <p:spPr>
          <a:xfrm>
            <a:off x="8565127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Текст 1">
            <a:extLst>
              <a:ext uri="{FF2B5EF4-FFF2-40B4-BE49-F238E27FC236}">
                <a16:creationId xmlns:a16="http://schemas.microsoft.com/office/drawing/2014/main" id="{58239768-D1D7-4595-90F7-3290793914B6}"/>
              </a:ext>
            </a:extLst>
          </p:cNvPr>
          <p:cNvSpPr txBox="1">
            <a:spLocks/>
          </p:cNvSpPr>
          <p:nvPr/>
        </p:nvSpPr>
        <p:spPr>
          <a:xfrm>
            <a:off x="7184260" y="2366128"/>
            <a:ext cx="1372157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Допущенные участники: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снижение НМЦК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«шаг аукциона» – от 0,5% до 5% НМЦК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 фазы: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– определение победителя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– определения участника, занявшего 2 место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Аукцион на право заключения контракта: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291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НМЦК снижена до 0,5% или ниже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повышение цены контракта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max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до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100 млн и не более суммы в решении об одобрении сделок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«шаг аукциона» – до 5 млн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Автоматическое формирование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протокола проведения аукциона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8388ECA5-0D4F-4012-B5E4-5565461F9FC0}"/>
              </a:ext>
            </a:extLst>
          </p:cNvPr>
          <p:cNvSpPr/>
          <p:nvPr/>
        </p:nvSpPr>
        <p:spPr>
          <a:xfrm>
            <a:off x="10550563" y="178729"/>
            <a:ext cx="1641437" cy="324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E070E7B-A8F9-41BF-BFCE-C475C07F3FA2}"/>
              </a:ext>
            </a:extLst>
          </p:cNvPr>
          <p:cNvSpPr txBox="1"/>
          <p:nvPr/>
        </p:nvSpPr>
        <p:spPr>
          <a:xfrm>
            <a:off x="10628259" y="156539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 01.07.2019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623C47C5-15FC-4EC5-87AA-7F6020AF2848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2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60652" y="260767"/>
            <a:ext cx="82706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ЗАЯВОК (УЧАСТИЯ)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3865498" y="1226927"/>
            <a:ext cx="4543768" cy="547045"/>
            <a:chOff x="4721140" y="1624132"/>
            <a:chExt cx="2859103" cy="49244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4721140" y="1662637"/>
              <a:ext cx="2859103" cy="415435"/>
            </a:xfrm>
            <a:prstGeom prst="rect">
              <a:avLst/>
            </a:prstGeom>
            <a:solidFill>
              <a:srgbClr val="E4465A"/>
            </a:solidFill>
            <a:ln>
              <a:solidFill>
                <a:srgbClr val="E4465A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34290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912320" y="1624132"/>
              <a:ext cx="21769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34290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ОБЕСПЕЧЕНИЕ ЗАЯВОК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640933" y="921918"/>
            <a:ext cx="3131709" cy="341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ОКЭФ, КОУЭФ, ДКЭФ, ЭА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667268" y="1735723"/>
            <a:ext cx="2940228" cy="341903"/>
          </a:xfrm>
          <a:prstGeom prst="rect">
            <a:avLst/>
          </a:prstGeom>
          <a:ln w="19050">
            <a:noFill/>
            <a:prstDash val="dash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все участники, исключение - КУ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1729" y="4068800"/>
            <a:ext cx="7786567" cy="2062103"/>
          </a:xfrm>
          <a:prstGeom prst="rect">
            <a:avLst/>
          </a:prstGeom>
          <a:ln w="19050">
            <a:solidFill>
              <a:sysClr val="window" lastClr="FFFFFF">
                <a:lumMod val="50000"/>
              </a:sysClr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A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вносятся участниками на спецсчета в банках (перечень и требования устанавливает Правительство РФ)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A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A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могут использоваться для обеспечения заявок только данного участника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A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A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банк начисляет % за пользование денежными средствами, находящимися на спецсчете, в т.ч. в период их блокирования (размер %  определяется договором между банком и участником)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473068" y="4068800"/>
            <a:ext cx="3457843" cy="1815882"/>
          </a:xfrm>
          <a:prstGeom prst="rect">
            <a:avLst/>
          </a:prstGeom>
          <a:ln w="19050">
            <a:solidFill>
              <a:sysClr val="window" lastClr="FFFFFF">
                <a:lumMod val="50000"/>
              </a:sysClr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должна соответствовать ст.45 44-ФЗ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срок действия должен составлять не менее 2 месяцев с даты окончания срока подачи заявок</a:t>
            </a:r>
          </a:p>
        </p:txBody>
      </p:sp>
      <p:sp>
        <p:nvSpPr>
          <p:cNvPr id="76" name="Стрелка вниз 75"/>
          <p:cNvSpPr/>
          <p:nvPr/>
        </p:nvSpPr>
        <p:spPr>
          <a:xfrm>
            <a:off x="9264230" y="3731304"/>
            <a:ext cx="146194" cy="20610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3792401" y="3731304"/>
            <a:ext cx="146194" cy="206102"/>
          </a:xfrm>
          <a:prstGeom prst="downArrow">
            <a:avLst/>
          </a:prstGeom>
          <a:solidFill>
            <a:srgbClr val="0291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076" y="889958"/>
            <a:ext cx="1571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ст. 44 44-ФЗ</a:t>
            </a:r>
            <a:endParaRPr kumimoji="0" lang="ru-RU" sz="1400" b="0" i="1" u="sng" strike="noStrike" kern="0" cap="none" spc="0" normalizeH="0" baseline="0" noProof="0" dirty="0">
              <a:ln>
                <a:noFill/>
              </a:ln>
              <a:solidFill>
                <a:srgbClr val="3B808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04043" y="3261016"/>
            <a:ext cx="30481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банковская гарантия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79540" y="2900393"/>
            <a:ext cx="1643399" cy="307777"/>
          </a:xfrm>
          <a:prstGeom prst="rect">
            <a:avLst/>
          </a:prstGeom>
          <a:ln w="19050">
            <a:noFill/>
            <a:prstDash val="dash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выбор участника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02386" y="2132805"/>
            <a:ext cx="3392884" cy="410284"/>
          </a:xfrm>
          <a:prstGeom prst="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 01.07.2019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412530" y="3255054"/>
            <a:ext cx="28754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денежные средства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 rot="5400000">
            <a:off x="5861638" y="1744250"/>
            <a:ext cx="468723" cy="2322352"/>
          </a:xfrm>
          <a:prstGeom prst="leftBrace">
            <a:avLst>
              <a:gd name="adj1" fmla="val 37669"/>
              <a:gd name="adj2" fmla="val 50000"/>
            </a:avLst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22" y="3280002"/>
            <a:ext cx="291149" cy="291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95" y="3271186"/>
            <a:ext cx="314098" cy="31409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79DEC82-6F8F-4865-AB9E-8225D12E0FD5}"/>
              </a:ext>
            </a:extLst>
          </p:cNvPr>
          <p:cNvSpPr/>
          <p:nvPr/>
        </p:nvSpPr>
        <p:spPr>
          <a:xfrm>
            <a:off x="10831243" y="6488668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Спирин А.А.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9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74AB149D-62CA-4130-B75E-D7A7CE110961}"/>
              </a:ext>
            </a:extLst>
          </p:cNvPr>
          <p:cNvSpPr/>
          <p:nvPr/>
        </p:nvSpPr>
        <p:spPr>
          <a:xfrm>
            <a:off x="0" y="3042277"/>
            <a:ext cx="12192000" cy="2372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F05197D9-D860-4946-BF24-987E2A014704}"/>
              </a:ext>
            </a:extLst>
          </p:cNvPr>
          <p:cNvSpPr txBox="1">
            <a:spLocks/>
          </p:cNvSpPr>
          <p:nvPr/>
        </p:nvSpPr>
        <p:spPr>
          <a:xfrm>
            <a:off x="1960649" y="272797"/>
            <a:ext cx="82706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ЗАЯВКИ (УЧАСТИЯ)</a:t>
            </a:r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41F4E840-497B-4D32-82CB-2B159C65729E}"/>
              </a:ext>
            </a:extLst>
          </p:cNvPr>
          <p:cNvGrpSpPr/>
          <p:nvPr/>
        </p:nvGrpSpPr>
        <p:grpSpPr>
          <a:xfrm>
            <a:off x="577806" y="1066769"/>
            <a:ext cx="11249590" cy="1754410"/>
            <a:chOff x="631282" y="1180536"/>
            <a:chExt cx="11249590" cy="1754410"/>
          </a:xfrm>
        </p:grpSpPr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2CBD2F99-C19D-48CF-89BF-E40BFDB8CF71}"/>
                </a:ext>
              </a:extLst>
            </p:cNvPr>
            <p:cNvSpPr/>
            <p:nvPr/>
          </p:nvSpPr>
          <p:spPr>
            <a:xfrm>
              <a:off x="4811955" y="1554211"/>
              <a:ext cx="27751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Times New Roman" panose="02020603050405020304" pitchFamily="18" charset="0"/>
                </a:rPr>
                <a:t>только конкурсы и аукционы*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0950F473-AE16-41B7-992A-819BA389C2AE}"/>
                </a:ext>
              </a:extLst>
            </p:cNvPr>
            <p:cNvGrpSpPr/>
            <p:nvPr/>
          </p:nvGrpSpPr>
          <p:grpSpPr>
            <a:xfrm>
              <a:off x="631282" y="1180536"/>
              <a:ext cx="11249590" cy="1754410"/>
              <a:chOff x="581992" y="1280121"/>
              <a:chExt cx="11249590" cy="1754410"/>
            </a:xfrm>
          </p:grpSpPr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id="{050D891C-EE55-4112-BC2A-4DBC2C53AE28}"/>
                  </a:ext>
                </a:extLst>
              </p:cNvPr>
              <p:cNvGrpSpPr/>
              <p:nvPr/>
            </p:nvGrpSpPr>
            <p:grpSpPr>
              <a:xfrm>
                <a:off x="3925452" y="1280121"/>
                <a:ext cx="4529435" cy="452432"/>
                <a:chOff x="4721140" y="1622313"/>
                <a:chExt cx="2850084" cy="452432"/>
              </a:xfrm>
            </p:grpSpPr>
            <p:sp>
              <p:nvSpPr>
                <p:cNvPr id="154" name="Прямоугольник 153">
                  <a:extLst>
                    <a:ext uri="{FF2B5EF4-FFF2-40B4-BE49-F238E27FC236}">
                      <a16:creationId xmlns:a16="http://schemas.microsoft.com/office/drawing/2014/main" id="{573FB9A5-DCCD-454F-9320-4810489334DC}"/>
                    </a:ext>
                  </a:extLst>
                </p:cNvPr>
                <p:cNvSpPr/>
                <p:nvPr/>
              </p:nvSpPr>
              <p:spPr>
                <a:xfrm>
                  <a:off x="4721140" y="1662638"/>
                  <a:ext cx="2850084" cy="333350"/>
                </a:xfrm>
                <a:prstGeom prst="rect">
                  <a:avLst/>
                </a:prstGeom>
                <a:solidFill>
                  <a:srgbClr val="E4465A"/>
                </a:solidFill>
                <a:ln>
                  <a:solidFill>
                    <a:srgbClr val="E4465A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34290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Прямоугольник 154">
                  <a:extLst>
                    <a:ext uri="{FF2B5EF4-FFF2-40B4-BE49-F238E27FC236}">
                      <a16:creationId xmlns:a16="http://schemas.microsoft.com/office/drawing/2014/main" id="{5A9BD024-5378-4558-86EA-CE3C049A72F8}"/>
                    </a:ext>
                  </a:extLst>
                </p:cNvPr>
                <p:cNvSpPr/>
                <p:nvPr/>
              </p:nvSpPr>
              <p:spPr>
                <a:xfrm>
                  <a:off x="4985839" y="1622313"/>
                  <a:ext cx="1993329" cy="4524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34290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ОБЕСПЕЧЕНИЕ ЗАЯВОК</a:t>
                  </a:r>
                </a:p>
              </p:txBody>
            </p:sp>
          </p:grpSp>
          <p:cxnSp>
            <p:nvCxnSpPr>
              <p:cNvPr id="140" name="Прямая соединительная линия 139">
                <a:extLst>
                  <a:ext uri="{FF2B5EF4-FFF2-40B4-BE49-F238E27FC236}">
                    <a16:creationId xmlns:a16="http://schemas.microsoft.com/office/drawing/2014/main" id="{F64C1569-9637-43C9-8616-7C1C2D637DDC}"/>
                  </a:ext>
                </a:extLst>
              </p:cNvPr>
              <p:cNvCxnSpPr>
                <a:stCxn id="154" idx="1"/>
              </p:cNvCxnSpPr>
              <p:nvPr/>
            </p:nvCxnSpPr>
            <p:spPr>
              <a:xfrm flipH="1" flipV="1">
                <a:off x="2564184" y="1487120"/>
                <a:ext cx="1361268" cy="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Прямая соединительная линия 140">
                <a:extLst>
                  <a:ext uri="{FF2B5EF4-FFF2-40B4-BE49-F238E27FC236}">
                    <a16:creationId xmlns:a16="http://schemas.microsoft.com/office/drawing/2014/main" id="{B645063B-6793-4140-9BEC-58AB901CDF35}"/>
                  </a:ext>
                </a:extLst>
              </p:cNvPr>
              <p:cNvCxnSpPr>
                <a:stCxn id="154" idx="3"/>
              </p:cNvCxnSpPr>
              <p:nvPr/>
            </p:nvCxnSpPr>
            <p:spPr>
              <a:xfrm flipV="1">
                <a:off x="8454887" y="1487120"/>
                <a:ext cx="1390676" cy="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Прямая со стрелкой 141">
                <a:extLst>
                  <a:ext uri="{FF2B5EF4-FFF2-40B4-BE49-F238E27FC236}">
                    <a16:creationId xmlns:a16="http://schemas.microsoft.com/office/drawing/2014/main" id="{33958BEB-1746-446F-91D6-2830CA895109}"/>
                  </a:ext>
                </a:extLst>
              </p:cNvPr>
              <p:cNvCxnSpPr>
                <a:endCxn id="145" idx="0"/>
              </p:cNvCxnSpPr>
              <p:nvPr/>
            </p:nvCxnSpPr>
            <p:spPr>
              <a:xfrm flipH="1">
                <a:off x="2558559" y="1487120"/>
                <a:ext cx="2715" cy="5425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43" name="Прямая со стрелкой 142">
                <a:extLst>
                  <a:ext uri="{FF2B5EF4-FFF2-40B4-BE49-F238E27FC236}">
                    <a16:creationId xmlns:a16="http://schemas.microsoft.com/office/drawing/2014/main" id="{643C4129-F00F-4DD0-A9B8-4DAC5B2EE6F1}"/>
                  </a:ext>
                </a:extLst>
              </p:cNvPr>
              <p:cNvCxnSpPr>
                <a:endCxn id="148" idx="0"/>
              </p:cNvCxnSpPr>
              <p:nvPr/>
            </p:nvCxnSpPr>
            <p:spPr>
              <a:xfrm>
                <a:off x="9845563" y="1473781"/>
                <a:ext cx="0" cy="5400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2986AAA7-0C16-4E39-9A23-993487E1167D}"/>
                  </a:ext>
                </a:extLst>
              </p:cNvPr>
              <p:cNvGrpSpPr/>
              <p:nvPr/>
            </p:nvGrpSpPr>
            <p:grpSpPr>
              <a:xfrm>
                <a:off x="581992" y="2013832"/>
                <a:ext cx="11249590" cy="1020699"/>
                <a:chOff x="581992" y="2068213"/>
                <a:chExt cx="11249590" cy="1020699"/>
              </a:xfrm>
            </p:grpSpPr>
            <p:sp>
              <p:nvSpPr>
                <p:cNvPr id="145" name="Прямоугольник 144">
                  <a:extLst>
                    <a:ext uri="{FF2B5EF4-FFF2-40B4-BE49-F238E27FC236}">
                      <a16:creationId xmlns:a16="http://schemas.microsoft.com/office/drawing/2014/main" id="{66E4C6A8-1D35-413C-81A4-5A44D9B5FCD4}"/>
                    </a:ext>
                  </a:extLst>
                </p:cNvPr>
                <p:cNvSpPr/>
                <p:nvPr/>
              </p:nvSpPr>
              <p:spPr>
                <a:xfrm>
                  <a:off x="581992" y="2084021"/>
                  <a:ext cx="3953133" cy="3480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НМЦК 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≤ </a:t>
                  </a: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20 млн. руб.</a:t>
                  </a:r>
                </a:p>
              </p:txBody>
            </p:sp>
            <p:sp>
              <p:nvSpPr>
                <p:cNvPr id="146" name="Прямоугольник 145">
                  <a:extLst>
                    <a:ext uri="{FF2B5EF4-FFF2-40B4-BE49-F238E27FC236}">
                      <a16:creationId xmlns:a16="http://schemas.microsoft.com/office/drawing/2014/main" id="{ECD6C6F0-8CFE-4761-8994-D779CA8ACCAA}"/>
                    </a:ext>
                  </a:extLst>
                </p:cNvPr>
                <p:cNvSpPr/>
                <p:nvPr/>
              </p:nvSpPr>
              <p:spPr>
                <a:xfrm>
                  <a:off x="1553952" y="2750358"/>
                  <a:ext cx="2028119" cy="338554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solidFill>
                    <a:sysClr val="window" lastClr="FFFFFF">
                      <a:lumMod val="75000"/>
                    </a:sys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О,5%  – 1% НМЦК </a:t>
                  </a:r>
                </a:p>
              </p:txBody>
            </p:sp>
            <p:sp>
              <p:nvSpPr>
                <p:cNvPr id="147" name="Прямоугольник 146">
                  <a:extLst>
                    <a:ext uri="{FF2B5EF4-FFF2-40B4-BE49-F238E27FC236}">
                      <a16:creationId xmlns:a16="http://schemas.microsoft.com/office/drawing/2014/main" id="{3A07B619-F3F1-4FD7-A139-3A810A4223A3}"/>
                    </a:ext>
                  </a:extLst>
                </p:cNvPr>
                <p:cNvSpPr/>
                <p:nvPr/>
              </p:nvSpPr>
              <p:spPr>
                <a:xfrm>
                  <a:off x="4854046" y="2068632"/>
                  <a:ext cx="2686577" cy="3693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НМЦК 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&gt; </a:t>
                  </a: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20 млн. руб</a:t>
                  </a:r>
                  <a:r>
                    <a: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.</a:t>
                  </a:r>
                </a:p>
              </p:txBody>
            </p:sp>
            <p:sp>
              <p:nvSpPr>
                <p:cNvPr id="148" name="Прямоугольник 147">
                  <a:extLst>
                    <a:ext uri="{FF2B5EF4-FFF2-40B4-BE49-F238E27FC236}">
                      <a16:creationId xmlns:a16="http://schemas.microsoft.com/office/drawing/2014/main" id="{95C5F4B2-00A9-4FC6-9C1E-4A56BD6DBB13}"/>
                    </a:ext>
                  </a:extLst>
                </p:cNvPr>
                <p:cNvSpPr/>
                <p:nvPr/>
              </p:nvSpPr>
              <p:spPr>
                <a:xfrm>
                  <a:off x="7859544" y="2068213"/>
                  <a:ext cx="3972038" cy="3385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НМЦК 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&gt; </a:t>
                  </a: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20 млн. руб., УИС, ОИнв.</a:t>
                  </a:r>
                </a:p>
              </p:txBody>
            </p:sp>
            <p:sp>
              <p:nvSpPr>
                <p:cNvPr id="149" name="Прямоугольник 148">
                  <a:extLst>
                    <a:ext uri="{FF2B5EF4-FFF2-40B4-BE49-F238E27FC236}">
                      <a16:creationId xmlns:a16="http://schemas.microsoft.com/office/drawing/2014/main" id="{B8F5D0D5-63CC-4566-BC3D-337508682000}"/>
                    </a:ext>
                  </a:extLst>
                </p:cNvPr>
                <p:cNvSpPr/>
                <p:nvPr/>
              </p:nvSpPr>
              <p:spPr>
                <a:xfrm>
                  <a:off x="8721698" y="2750358"/>
                  <a:ext cx="2247731" cy="338554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solidFill>
                    <a:sysClr val="window" lastClr="FFFFFF">
                      <a:lumMod val="75000"/>
                    </a:sys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не более 2 % НМЦК </a:t>
                  </a:r>
                </a:p>
              </p:txBody>
            </p:sp>
            <p:sp>
              <p:nvSpPr>
                <p:cNvPr id="150" name="Прямоугольник 149">
                  <a:extLst>
                    <a:ext uri="{FF2B5EF4-FFF2-40B4-BE49-F238E27FC236}">
                      <a16:creationId xmlns:a16="http://schemas.microsoft.com/office/drawing/2014/main" id="{A75E3065-CAC4-44F0-ADB5-092FA4C39FC3}"/>
                    </a:ext>
                  </a:extLst>
                </p:cNvPr>
                <p:cNvSpPr/>
                <p:nvPr/>
              </p:nvSpPr>
              <p:spPr>
                <a:xfrm>
                  <a:off x="5183276" y="2750358"/>
                  <a:ext cx="2028119" cy="338554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solidFill>
                    <a:sysClr val="window" lastClr="FFFFFF">
                      <a:lumMod val="75000"/>
                    </a:sys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О,5%  – 5% НМЦК </a:t>
                  </a:r>
                </a:p>
              </p:txBody>
            </p:sp>
            <p:cxnSp>
              <p:nvCxnSpPr>
                <p:cNvPr id="151" name="Прямая со стрелкой 150">
                  <a:extLst>
                    <a:ext uri="{FF2B5EF4-FFF2-40B4-BE49-F238E27FC236}">
                      <a16:creationId xmlns:a16="http://schemas.microsoft.com/office/drawing/2014/main" id="{7248DE24-AFE3-4328-B1A0-9535E80D15D8}"/>
                    </a:ext>
                  </a:extLst>
                </p:cNvPr>
                <p:cNvCxnSpPr>
                  <a:stCxn id="145" idx="2"/>
                  <a:endCxn id="146" idx="0"/>
                </p:cNvCxnSpPr>
                <p:nvPr/>
              </p:nvCxnSpPr>
              <p:spPr>
                <a:xfrm>
                  <a:off x="2558559" y="2432099"/>
                  <a:ext cx="9453" cy="31825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52" name="Прямая со стрелкой 151">
                  <a:extLst>
                    <a:ext uri="{FF2B5EF4-FFF2-40B4-BE49-F238E27FC236}">
                      <a16:creationId xmlns:a16="http://schemas.microsoft.com/office/drawing/2014/main" id="{7A24E710-79A6-4196-9DB8-933C9659D43F}"/>
                    </a:ext>
                  </a:extLst>
                </p:cNvPr>
                <p:cNvCxnSpPr>
                  <a:stCxn id="147" idx="2"/>
                  <a:endCxn id="150" idx="0"/>
                </p:cNvCxnSpPr>
                <p:nvPr/>
              </p:nvCxnSpPr>
              <p:spPr>
                <a:xfrm>
                  <a:off x="6197335" y="2437964"/>
                  <a:ext cx="1" cy="31239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53" name="Прямая со стрелкой 152">
                  <a:extLst>
                    <a:ext uri="{FF2B5EF4-FFF2-40B4-BE49-F238E27FC236}">
                      <a16:creationId xmlns:a16="http://schemas.microsoft.com/office/drawing/2014/main" id="{75B296D7-0E97-4131-932B-06B712C5FC30}"/>
                    </a:ext>
                  </a:extLst>
                </p:cNvPr>
                <p:cNvCxnSpPr>
                  <a:stCxn id="148" idx="2"/>
                  <a:endCxn id="149" idx="0"/>
                </p:cNvCxnSpPr>
                <p:nvPr/>
              </p:nvCxnSpPr>
              <p:spPr>
                <a:xfrm>
                  <a:off x="9845563" y="2406767"/>
                  <a:ext cx="1" cy="34359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</p:grp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BDFF8E4F-5E10-4E93-9C80-C65C5C0CA35B}"/>
              </a:ext>
            </a:extLst>
          </p:cNvPr>
          <p:cNvSpPr/>
          <p:nvPr/>
        </p:nvSpPr>
        <p:spPr>
          <a:xfrm>
            <a:off x="243076" y="889958"/>
            <a:ext cx="1571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" panose="020B0502040204020203" pitchFamily="34" charset="0"/>
              </a:rPr>
              <a:t>ст. 44 44-ФЗ</a:t>
            </a:r>
            <a:endParaRPr kumimoji="0" lang="ru-RU" sz="1400" b="0" i="1" u="sng" strike="noStrike" kern="0" cap="none" spc="0" normalizeH="0" baseline="0" noProof="0" dirty="0">
              <a:ln>
                <a:noFill/>
              </a:ln>
              <a:solidFill>
                <a:srgbClr val="3B808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57" name="Прямая со стрелкой 156">
            <a:extLst>
              <a:ext uri="{FF2B5EF4-FFF2-40B4-BE49-F238E27FC236}">
                <a16:creationId xmlns:a16="http://schemas.microsoft.com/office/drawing/2014/main" id="{BABF0B69-87FD-4A6E-ABC7-8D1E62766601}"/>
              </a:ext>
            </a:extLst>
          </p:cNvPr>
          <p:cNvCxnSpPr/>
          <p:nvPr/>
        </p:nvCxnSpPr>
        <p:spPr>
          <a:xfrm>
            <a:off x="577806" y="4106778"/>
            <a:ext cx="108000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D66D210B-4135-471B-A0A3-540A808DB8EC}"/>
              </a:ext>
            </a:extLst>
          </p:cNvPr>
          <p:cNvCxnSpPr>
            <a:cxnSpLocks/>
          </p:cNvCxnSpPr>
          <p:nvPr/>
        </p:nvCxnSpPr>
        <p:spPr>
          <a:xfrm>
            <a:off x="577806" y="4036823"/>
            <a:ext cx="5735611" cy="0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4D8E65B6-DE96-42DC-BCEE-8142D47D9318}"/>
              </a:ext>
            </a:extLst>
          </p:cNvPr>
          <p:cNvCxnSpPr>
            <a:cxnSpLocks/>
          </p:cNvCxnSpPr>
          <p:nvPr/>
        </p:nvCxnSpPr>
        <p:spPr>
          <a:xfrm>
            <a:off x="6313417" y="4178530"/>
            <a:ext cx="50250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>
            <a:extLst>
              <a:ext uri="{FF2B5EF4-FFF2-40B4-BE49-F238E27FC236}">
                <a16:creationId xmlns:a16="http://schemas.microsoft.com/office/drawing/2014/main" id="{A8768C88-F190-404D-AFFE-74953895785A}"/>
              </a:ext>
            </a:extLst>
          </p:cNvPr>
          <p:cNvSpPr/>
          <p:nvPr/>
        </p:nvSpPr>
        <p:spPr>
          <a:xfrm>
            <a:off x="6031831" y="4036823"/>
            <a:ext cx="328863" cy="283414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A7DC1C26-438C-4FAF-9134-659551DDDED9}"/>
              </a:ext>
            </a:extLst>
          </p:cNvPr>
          <p:cNvSpPr/>
          <p:nvPr/>
        </p:nvSpPr>
        <p:spPr>
          <a:xfrm>
            <a:off x="5878582" y="3929207"/>
            <a:ext cx="434835" cy="3551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85F5D1F0-91DF-4AE2-8EF8-9D54D26DF0A8}"/>
              </a:ext>
            </a:extLst>
          </p:cNvPr>
          <p:cNvGrpSpPr/>
          <p:nvPr/>
        </p:nvGrpSpPr>
        <p:grpSpPr>
          <a:xfrm>
            <a:off x="5160906" y="4290403"/>
            <a:ext cx="1870185" cy="929784"/>
            <a:chOff x="5093368" y="4299924"/>
            <a:chExt cx="1870185" cy="929784"/>
          </a:xfrm>
        </p:grpSpPr>
        <p:sp>
          <p:nvSpPr>
            <p:cNvPr id="163" name="Выноска: стрелка вниз 162">
              <a:extLst>
                <a:ext uri="{FF2B5EF4-FFF2-40B4-BE49-F238E27FC236}">
                  <a16:creationId xmlns:a16="http://schemas.microsoft.com/office/drawing/2014/main" id="{32F05167-7725-4CB1-8A48-98FBEE7FB4E9}"/>
                </a:ext>
              </a:extLst>
            </p:cNvPr>
            <p:cNvSpPr/>
            <p:nvPr/>
          </p:nvSpPr>
          <p:spPr>
            <a:xfrm rot="10800000">
              <a:off x="5093368" y="4299924"/>
              <a:ext cx="1870185" cy="929784"/>
            </a:xfrm>
            <a:prstGeom prst="downArrowCallout">
              <a:avLst>
                <a:gd name="adj1" fmla="val 20169"/>
                <a:gd name="adj2" fmla="val 25000"/>
                <a:gd name="adj3" fmla="val 25000"/>
                <a:gd name="adj4" fmla="val 6497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E80C21E5-7071-4657-AC5E-A6808704F8A6}"/>
                </a:ext>
              </a:extLst>
            </p:cNvPr>
            <p:cNvSpPr txBox="1"/>
            <p:nvPr/>
          </p:nvSpPr>
          <p:spPr>
            <a:xfrm>
              <a:off x="5136228" y="4748326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 млн. рублей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3A860248-1953-496A-B4C0-EB057F75592A}"/>
              </a:ext>
            </a:extLst>
          </p:cNvPr>
          <p:cNvSpPr txBox="1"/>
          <p:nvPr/>
        </p:nvSpPr>
        <p:spPr>
          <a:xfrm>
            <a:off x="7946306" y="415958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ОБЯЗАННОСТЬ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721D582-9BC7-4751-98BF-DC1CC829D35B}"/>
              </a:ext>
            </a:extLst>
          </p:cNvPr>
          <p:cNvSpPr txBox="1"/>
          <p:nvPr/>
        </p:nvSpPr>
        <p:spPr>
          <a:xfrm>
            <a:off x="2662989" y="3678965"/>
            <a:ext cx="97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ПРАВО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70F2CFB5-1AA1-4103-BF1F-AFF675671E3B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5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60652" y="127481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Специальные счета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03495" y="851350"/>
            <a:ext cx="11683089" cy="5392399"/>
            <a:chOff x="257117" y="953899"/>
            <a:chExt cx="11683089" cy="539239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57117" y="953899"/>
              <a:ext cx="36599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1" u="sng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Режим использования спецсчетов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77748" y="1319385"/>
              <a:ext cx="471753" cy="3286532"/>
            </a:xfrm>
            <a:prstGeom prst="rect">
              <a:avLst/>
            </a:prstGeom>
            <a:solidFill>
              <a:srgbClr val="015A63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43493" y="1345646"/>
              <a:ext cx="11396713" cy="126188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Каждый оператор ЭП заключает соглашения о взаимодействии с каждым из банков из перечня </a:t>
              </a:r>
              <a:r>
                <a:rPr kumimoji="0" lang="ru-RU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(взаимодействие осуществляется </a:t>
              </a:r>
              <a:r>
                <a:rPr kumimoji="0" lang="ru-RU" sz="1400" b="0" i="1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в электронной форме</a:t>
              </a:r>
              <a:r>
                <a:rPr kumimoji="0" lang="ru-RU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)</a:t>
              </a:r>
            </a:p>
            <a:p>
              <a:pPr marL="542925" marR="0" lvl="0" indent="-185738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542925" marR="0" lvl="0" indent="-185738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Требования к банкам – см. Постановление Правительства РФ от 29.06.2018 № 748</a:t>
              </a:r>
            </a:p>
            <a:p>
              <a:pPr marL="542925" marR="0" lvl="0" indent="-185738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Перечень банков – см. Распоряжение Правительства РФ от 13.07.2018 г. № 1451-р </a:t>
              </a:r>
              <a:endPara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15A6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3493" y="2707502"/>
              <a:ext cx="11396713" cy="181588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50000"/>
                </a:sysClr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Банк: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542925" marR="0" lvl="0" indent="-27781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5A6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вправе открывать спецсчета после заключения соглашений о взаимодействии с каждым из операторов ЭП</a:t>
              </a:r>
            </a:p>
            <a:p>
              <a:pPr marL="542925" marR="0" lvl="0" indent="-27781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5A6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542925" marR="0" lvl="0" indent="-27781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5A6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6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на основании информации, полученной от Оператора ЭП:</a:t>
              </a:r>
            </a:p>
            <a:p>
              <a:pPr marL="715963" marR="0" lvl="0" indent="-173038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блокирует и прекращает блокирования денежных средств участников</a:t>
              </a:r>
            </a:p>
            <a:p>
              <a:pPr marL="715963" marR="0" lvl="0" indent="-173038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перечисляет денежные средства заказчику или в соответствующий бюджет (в установленных случаях)</a:t>
              </a: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849501" y="4631686"/>
              <a:ext cx="10489201" cy="1714612"/>
              <a:chOff x="729025" y="3690477"/>
              <a:chExt cx="10489201" cy="1714612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729025" y="3690477"/>
                <a:ext cx="10489201" cy="1714612"/>
                <a:chOff x="729025" y="3690477"/>
                <a:chExt cx="10489201" cy="1714612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729025" y="3690477"/>
                  <a:ext cx="10489201" cy="694171"/>
                  <a:chOff x="543495" y="3734553"/>
                  <a:chExt cx="10489201" cy="694171"/>
                </a:xfrm>
              </p:grpSpPr>
              <p:sp>
                <p:nvSpPr>
                  <p:cNvPr id="54" name="Стрелка вправо 53"/>
                  <p:cNvSpPr/>
                  <p:nvPr/>
                </p:nvSpPr>
                <p:spPr>
                  <a:xfrm>
                    <a:off x="6341853" y="3950758"/>
                    <a:ext cx="318311" cy="267754"/>
                  </a:xfrm>
                  <a:prstGeom prst="rightArrow">
                    <a:avLst/>
                  </a:prstGeom>
                  <a:solidFill>
                    <a:srgbClr val="015A63"/>
                  </a:solidFill>
                  <a:ln w="12700" cap="flat" cmpd="sng" algn="ctr">
                    <a:solidFill>
                      <a:srgbClr val="015A6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543495" y="3735716"/>
                    <a:ext cx="5691062" cy="654162"/>
                    <a:chOff x="377748" y="3899669"/>
                    <a:chExt cx="5691062" cy="654162"/>
                  </a:xfrm>
                </p:grpSpPr>
                <p:grpSp>
                  <p:nvGrpSpPr>
                    <p:cNvPr id="88" name="Группа 87"/>
                    <p:cNvGrpSpPr/>
                    <p:nvPr/>
                  </p:nvGrpSpPr>
                  <p:grpSpPr>
                    <a:xfrm>
                      <a:off x="377748" y="3899669"/>
                      <a:ext cx="5545974" cy="654162"/>
                      <a:chOff x="4247515" y="1208892"/>
                      <a:chExt cx="4720799" cy="654162"/>
                    </a:xfrm>
                  </p:grpSpPr>
                  <p:sp>
                    <p:nvSpPr>
                      <p:cNvPr id="90" name="Прямоугольник 89"/>
                      <p:cNvSpPr/>
                      <p:nvPr/>
                    </p:nvSpPr>
                    <p:spPr>
                      <a:xfrm>
                        <a:off x="4247515" y="1208892"/>
                        <a:ext cx="4720799" cy="53863"/>
                      </a:xfrm>
                      <a:prstGeom prst="rect">
                        <a:avLst/>
                      </a:prstGeom>
                      <a:solidFill>
                        <a:srgbClr val="F1C901"/>
                      </a:solidFill>
                      <a:ln w="19050" cap="flat" cmpd="sng" algn="ctr">
                        <a:solidFill>
                          <a:srgbClr val="F1C9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Прямоугольник 90"/>
                      <p:cNvSpPr/>
                      <p:nvPr/>
                    </p:nvSpPr>
                    <p:spPr>
                      <a:xfrm>
                        <a:off x="4247515" y="1289687"/>
                        <a:ext cx="4720799" cy="573367"/>
                      </a:xfrm>
                      <a:prstGeom prst="rect">
                        <a:avLst/>
                      </a:prstGeom>
                      <a:solidFill>
                        <a:srgbClr val="E4465A"/>
                      </a:solidFill>
                      <a:ln w="19050" cap="flat" cmpd="sng" algn="ctr">
                        <a:solidFill>
                          <a:srgbClr val="E4465A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9" name="Прямоугольник 88"/>
                    <p:cNvSpPr/>
                    <p:nvPr/>
                  </p:nvSpPr>
                  <p:spPr>
                    <a:xfrm>
                      <a:off x="398926" y="3990148"/>
                      <a:ext cx="5669884" cy="55399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Оператор ЭП направляет в банк информацию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 участнике, размере денежных средств для блокирования</a:t>
                      </a:r>
                    </a:p>
                  </p:txBody>
                </p:sp>
              </p:grpSp>
              <p:grpSp>
                <p:nvGrpSpPr>
                  <p:cNvPr id="56" name="Группа 55"/>
                  <p:cNvGrpSpPr/>
                  <p:nvPr/>
                </p:nvGrpSpPr>
                <p:grpSpPr>
                  <a:xfrm>
                    <a:off x="6805252" y="3734553"/>
                    <a:ext cx="4227444" cy="694171"/>
                    <a:chOff x="6765496" y="3898506"/>
                    <a:chExt cx="4227444" cy="694171"/>
                  </a:xfrm>
                </p:grpSpPr>
                <p:grpSp>
                  <p:nvGrpSpPr>
                    <p:cNvPr id="57" name="Группа 56"/>
                    <p:cNvGrpSpPr/>
                    <p:nvPr/>
                  </p:nvGrpSpPr>
                  <p:grpSpPr>
                    <a:xfrm>
                      <a:off x="6765496" y="3898506"/>
                      <a:ext cx="4227444" cy="686923"/>
                      <a:chOff x="7332102" y="2008741"/>
                      <a:chExt cx="3280289" cy="666452"/>
                    </a:xfrm>
                  </p:grpSpPr>
                  <p:sp>
                    <p:nvSpPr>
                      <p:cNvPr id="60" name="Объект 2"/>
                      <p:cNvSpPr txBox="1">
                        <a:spLocks/>
                      </p:cNvSpPr>
                      <p:nvPr/>
                    </p:nvSpPr>
                    <p:spPr>
                      <a:xfrm>
                        <a:off x="7332102" y="2096373"/>
                        <a:ext cx="3280289" cy="578820"/>
                      </a:xfrm>
                      <a:prstGeom prst="rect">
                        <a:avLst/>
                      </a:prstGeom>
                      <a:solidFill>
                        <a:sysClr val="window" lastClr="FFFFFF">
                          <a:lumMod val="95000"/>
                        </a:sysClr>
                      </a:solidFill>
                      <a:ln w="19050" cap="flat" cmpd="sng" algn="ctr">
                        <a:solidFill>
                          <a:srgbClr val="0291A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lIns="91420" tIns="45711" rIns="91420" bIns="45711" anchor="ctr"/>
                      <a:lstStyle>
                        <a:defPPr>
                          <a:defRPr lang="ru-RU"/>
                        </a:defPPr>
                        <a:lvl1pPr algn="ctr" defTabSz="449171" fontAlgn="base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defRPr b="1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Microsoft YaHei" panose="020B0503020204020204" pitchFamily="34" charset="-122"/>
                          </a:defRPr>
                        </a:lvl1pPr>
                        <a:lvl2pPr marL="1588" lvl="1" indent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None/>
                          <a:defRPr sz="2000" b="1">
                            <a:solidFill>
                              <a:schemeClr val="accent1"/>
                            </a:solidFill>
                            <a:latin typeface="Segoe UI" panose="020B0502040204020203" pitchFamily="34" charset="0"/>
                          </a:defRPr>
                        </a:lvl2pPr>
                        <a:lvl3pPr marL="719138" indent="-360363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defRPr sz="2000">
                            <a:latin typeface="Segoe UI" panose="020B0502040204020203" pitchFamily="34" charset="0"/>
                          </a:defRPr>
                        </a:lvl3pPr>
                        <a:lvl4pPr marL="1079500" indent="-358775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tabLst/>
                          <a:defRPr sz="2000">
                            <a:latin typeface="Segoe UI" panose="020B0502040204020203" pitchFamily="34" charset="0"/>
                          </a:defRPr>
                        </a:lvl4pPr>
                        <a:lvl5pPr marL="1438275" indent="-360363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defRPr sz="2000">
                            <a:latin typeface="Segoe UI" panose="020B0502040204020203" pitchFamily="34" charset="0"/>
                          </a:defRPr>
                        </a:lvl5pPr>
                        <a:lvl6pPr marL="25146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6pPr>
                        <a:lvl7pPr marL="29718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7pPr>
                        <a:lvl8pPr marL="3429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8pPr>
                        <a:lvl9pPr marL="3886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9pPr>
                      </a:lstStyle>
                      <a:p>
                        <a:pPr marL="0" marR="0" lvl="0" indent="0" algn="ctr" defTabSz="449171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Tx/>
                          <a:buNone/>
                          <a:tabLst/>
                          <a:defRPr/>
                        </a:pPr>
                        <a:endParaRPr kumimoji="0" lang="ru-RU" alt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Прямоугольник 61"/>
                      <p:cNvSpPr/>
                      <p:nvPr/>
                    </p:nvSpPr>
                    <p:spPr>
                      <a:xfrm>
                        <a:off x="7332102" y="2008741"/>
                        <a:ext cx="3280289" cy="52254"/>
                      </a:xfrm>
                      <a:prstGeom prst="rect">
                        <a:avLst/>
                      </a:prstGeom>
                      <a:solidFill>
                        <a:srgbClr val="F1C901"/>
                      </a:solidFill>
                      <a:ln w="19050" cap="flat" cmpd="sng" algn="ctr">
                        <a:solidFill>
                          <a:srgbClr val="F1C9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6983898" y="4007902"/>
                      <a:ext cx="3790640" cy="58477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течение 1 часа с даты и времени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окончания срока подачи заявок</a:t>
                      </a:r>
                    </a:p>
                  </p:txBody>
                </p:sp>
              </p:grpSp>
            </p:grpSp>
            <p:grpSp>
              <p:nvGrpSpPr>
                <p:cNvPr id="44" name="Группа 43"/>
                <p:cNvGrpSpPr/>
                <p:nvPr/>
              </p:nvGrpSpPr>
              <p:grpSpPr>
                <a:xfrm>
                  <a:off x="729025" y="4718166"/>
                  <a:ext cx="10489201" cy="686923"/>
                  <a:chOff x="543495" y="3734553"/>
                  <a:chExt cx="10489201" cy="686923"/>
                </a:xfrm>
              </p:grpSpPr>
              <p:sp>
                <p:nvSpPr>
                  <p:cNvPr id="45" name="Стрелка вправо 44"/>
                  <p:cNvSpPr/>
                  <p:nvPr/>
                </p:nvSpPr>
                <p:spPr>
                  <a:xfrm>
                    <a:off x="6341853" y="3950758"/>
                    <a:ext cx="318311" cy="267754"/>
                  </a:xfrm>
                  <a:prstGeom prst="rightArrow">
                    <a:avLst/>
                  </a:prstGeom>
                  <a:solidFill>
                    <a:srgbClr val="015A63"/>
                  </a:solidFill>
                  <a:ln w="12700" cap="flat" cmpd="sng" algn="ctr">
                    <a:solidFill>
                      <a:srgbClr val="015A6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6" name="Группа 45"/>
                  <p:cNvGrpSpPr/>
                  <p:nvPr/>
                </p:nvGrpSpPr>
                <p:grpSpPr>
                  <a:xfrm>
                    <a:off x="543495" y="3735716"/>
                    <a:ext cx="5545974" cy="654162"/>
                    <a:chOff x="4247515" y="1208892"/>
                    <a:chExt cx="4720799" cy="654162"/>
                  </a:xfrm>
                </p:grpSpPr>
                <p:sp>
                  <p:nvSpPr>
                    <p:cNvPr id="52" name="Прямоугольник 51"/>
                    <p:cNvSpPr/>
                    <p:nvPr/>
                  </p:nvSpPr>
                  <p:spPr>
                    <a:xfrm>
                      <a:off x="4247515" y="1208892"/>
                      <a:ext cx="4720799" cy="53863"/>
                    </a:xfrm>
                    <a:prstGeom prst="rect">
                      <a:avLst/>
                    </a:prstGeom>
                    <a:solidFill>
                      <a:srgbClr val="F1C901"/>
                    </a:solidFill>
                    <a:ln w="19050" cap="flat" cmpd="sng" algn="ctr">
                      <a:solidFill>
                        <a:srgbClr val="F1C9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Прямоугольник 52"/>
                    <p:cNvSpPr/>
                    <p:nvPr/>
                  </p:nvSpPr>
                  <p:spPr>
                    <a:xfrm>
                      <a:off x="4247515" y="1289687"/>
                      <a:ext cx="4720799" cy="573367"/>
                    </a:xfrm>
                    <a:prstGeom prst="rect">
                      <a:avLst/>
                    </a:prstGeom>
                    <a:solidFill>
                      <a:srgbClr val="E4465A"/>
                    </a:solidFill>
                    <a:ln w="19050" cap="flat" cmpd="sng" algn="ctr">
                      <a:solidFill>
                        <a:srgbClr val="E4465A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1" u="sng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Группа 46"/>
                  <p:cNvGrpSpPr/>
                  <p:nvPr/>
                </p:nvGrpSpPr>
                <p:grpSpPr>
                  <a:xfrm>
                    <a:off x="6805252" y="3734553"/>
                    <a:ext cx="4227444" cy="686923"/>
                    <a:chOff x="6765496" y="3898506"/>
                    <a:chExt cx="4227444" cy="686923"/>
                  </a:xfrm>
                </p:grpSpPr>
                <p:grpSp>
                  <p:nvGrpSpPr>
                    <p:cNvPr id="48" name="Группа 47"/>
                    <p:cNvGrpSpPr/>
                    <p:nvPr/>
                  </p:nvGrpSpPr>
                  <p:grpSpPr>
                    <a:xfrm>
                      <a:off x="6765496" y="3898506"/>
                      <a:ext cx="4227444" cy="686923"/>
                      <a:chOff x="7332102" y="2008741"/>
                      <a:chExt cx="3280289" cy="666452"/>
                    </a:xfrm>
                  </p:grpSpPr>
                  <p:sp>
                    <p:nvSpPr>
                      <p:cNvPr id="50" name="Объект 2"/>
                      <p:cNvSpPr txBox="1">
                        <a:spLocks/>
                      </p:cNvSpPr>
                      <p:nvPr/>
                    </p:nvSpPr>
                    <p:spPr>
                      <a:xfrm>
                        <a:off x="7332102" y="2096373"/>
                        <a:ext cx="3280289" cy="578820"/>
                      </a:xfrm>
                      <a:prstGeom prst="rect">
                        <a:avLst/>
                      </a:prstGeom>
                      <a:solidFill>
                        <a:sysClr val="window" lastClr="FFFFFF">
                          <a:lumMod val="95000"/>
                        </a:sysClr>
                      </a:solidFill>
                      <a:ln w="19050" cap="flat" cmpd="sng" algn="ctr">
                        <a:solidFill>
                          <a:srgbClr val="0291A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lIns="91420" tIns="45711" rIns="91420" bIns="45711" anchor="ctr"/>
                      <a:lstStyle>
                        <a:defPPr>
                          <a:defRPr lang="ru-RU"/>
                        </a:defPPr>
                        <a:lvl1pPr algn="ctr" defTabSz="449171" fontAlgn="base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defRPr b="1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Microsoft YaHei" panose="020B0503020204020204" pitchFamily="34" charset="-122"/>
                          </a:defRPr>
                        </a:lvl1pPr>
                        <a:lvl2pPr marL="1588" lvl="1" indent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None/>
                          <a:defRPr sz="2000" b="1">
                            <a:solidFill>
                              <a:schemeClr val="accent1"/>
                            </a:solidFill>
                            <a:latin typeface="Segoe UI" panose="020B0502040204020203" pitchFamily="34" charset="0"/>
                          </a:defRPr>
                        </a:lvl2pPr>
                        <a:lvl3pPr marL="719138" indent="-360363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defRPr sz="2000">
                            <a:latin typeface="Segoe UI" panose="020B0502040204020203" pitchFamily="34" charset="0"/>
                          </a:defRPr>
                        </a:lvl3pPr>
                        <a:lvl4pPr marL="1079500" indent="-358775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tabLst/>
                          <a:defRPr sz="2000">
                            <a:latin typeface="Segoe UI" panose="020B0502040204020203" pitchFamily="34" charset="0"/>
                          </a:defRPr>
                        </a:lvl4pPr>
                        <a:lvl5pPr marL="1438275" indent="-360363">
                          <a:lnSpc>
                            <a:spcPct val="110000"/>
                          </a:lnSpc>
                          <a:spcBef>
                            <a:spcPts val="500"/>
                          </a:spcBef>
                          <a:buClr>
                            <a:schemeClr val="accent1"/>
                          </a:buClr>
                          <a:buFont typeface="Arial" panose="020B0500000000000000" pitchFamily="34" charset="0"/>
                          <a:buChar char="•"/>
                          <a:defRPr sz="2000">
                            <a:latin typeface="Segoe UI" panose="020B0502040204020203" pitchFamily="34" charset="0"/>
                          </a:defRPr>
                        </a:lvl5pPr>
                        <a:lvl6pPr marL="25146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6pPr>
                        <a:lvl7pPr marL="29718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7pPr>
                        <a:lvl8pPr marL="3429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8pPr>
                        <a:lvl9pPr marL="3886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500000000000000" pitchFamily="34" charset="0"/>
                          <a:buChar char="•"/>
                        </a:lvl9pPr>
                      </a:lstStyle>
                      <a:p>
                        <a:pPr marL="0" marR="0" lvl="0" indent="0" algn="ctr" defTabSz="449171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Tx/>
                          <a:buNone/>
                          <a:tabLst/>
                          <a:defRPr/>
                        </a:pPr>
                        <a:endParaRPr kumimoji="0" lang="ru-RU" alt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51" name="Прямоугольник 50"/>
                      <p:cNvSpPr/>
                      <p:nvPr/>
                    </p:nvSpPr>
                    <p:spPr>
                      <a:xfrm>
                        <a:off x="7332102" y="2008741"/>
                        <a:ext cx="3280289" cy="52254"/>
                      </a:xfrm>
                      <a:prstGeom prst="rect">
                        <a:avLst/>
                      </a:prstGeom>
                      <a:solidFill>
                        <a:srgbClr val="F1C901"/>
                      </a:solidFill>
                      <a:ln w="19050" cap="flat" cmpd="sng" algn="ctr">
                        <a:solidFill>
                          <a:srgbClr val="F1C9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6838810" y="3993392"/>
                      <a:ext cx="4154130" cy="58477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течение 1 часа с момента получения информации от оператора ЭП</a:t>
                      </a:r>
                    </a:p>
                  </p:txBody>
                </p:sp>
              </p:grpSp>
            </p:grpSp>
          </p:grpSp>
          <p:sp>
            <p:nvSpPr>
              <p:cNvPr id="42" name="Прямоугольник 41"/>
              <p:cNvSpPr/>
              <p:nvPr/>
            </p:nvSpPr>
            <p:spPr>
              <a:xfrm>
                <a:off x="729025" y="4808490"/>
                <a:ext cx="55247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Банк блокирует денежные средства на спецсчете участника</a:t>
                </a:r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7E32D74-0FCF-4FD4-9C70-E34F936BC3A1}"/>
              </a:ext>
            </a:extLst>
          </p:cNvPr>
          <p:cNvSpPr/>
          <p:nvPr/>
        </p:nvSpPr>
        <p:spPr>
          <a:xfrm>
            <a:off x="10831243" y="6488668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Спирин А.А.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1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4B72115-B315-4369-A439-A5DB3B39A3BC}"/>
              </a:ext>
            </a:extLst>
          </p:cNvPr>
          <p:cNvGrpSpPr/>
          <p:nvPr/>
        </p:nvGrpSpPr>
        <p:grpSpPr>
          <a:xfrm>
            <a:off x="1287272" y="1089731"/>
            <a:ext cx="9668547" cy="5235384"/>
            <a:chOff x="-394258" y="1033237"/>
            <a:chExt cx="9974383" cy="523538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4" name="Прямоугольник 16">
              <a:extLst>
                <a:ext uri="{FF2B5EF4-FFF2-40B4-BE49-F238E27FC236}">
                  <a16:creationId xmlns:a16="http://schemas.microsoft.com/office/drawing/2014/main" id="{B9BA01AC-7BBD-484D-A944-67262D49D289}"/>
                </a:ext>
              </a:extLst>
            </p:cNvPr>
            <p:cNvSpPr/>
            <p:nvPr/>
          </p:nvSpPr>
          <p:spPr>
            <a:xfrm>
              <a:off x="2059895" y="1033237"/>
              <a:ext cx="4968552" cy="646986"/>
            </a:xfrm>
            <a:prstGeom prst="roundRect">
              <a:avLst>
                <a:gd name="adj" fmla="val 1901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291A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Обеспечение исполнения контракта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291A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ОИК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1E06C1F-FECB-4330-BA32-5A74E300F79D}"/>
                </a:ext>
              </a:extLst>
            </p:cNvPr>
            <p:cNvGrpSpPr/>
            <p:nvPr/>
          </p:nvGrpSpPr>
          <p:grpSpPr>
            <a:xfrm>
              <a:off x="187699" y="3123034"/>
              <a:ext cx="8764797" cy="3145587"/>
              <a:chOff x="187699" y="3123034"/>
              <a:chExt cx="8764797" cy="3145587"/>
            </a:xfrm>
            <a:grpFill/>
          </p:grpSpPr>
          <p:sp>
            <p:nvSpPr>
              <p:cNvPr id="9" name="Прямоугольник 24">
                <a:extLst>
                  <a:ext uri="{FF2B5EF4-FFF2-40B4-BE49-F238E27FC236}">
                    <a16:creationId xmlns:a16="http://schemas.microsoft.com/office/drawing/2014/main" id="{3359BBED-785B-42D9-92CC-7FC9059F281E}"/>
                  </a:ext>
                </a:extLst>
              </p:cNvPr>
              <p:cNvSpPr/>
              <p:nvPr/>
            </p:nvSpPr>
            <p:spPr>
              <a:xfrm>
                <a:off x="3095598" y="5689739"/>
                <a:ext cx="2897145" cy="57888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если аванс &gt; 30% Н(М)ЦК,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ОИК = авансу</a:t>
                </a: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.</a:t>
                </a:r>
              </a:p>
            </p:txBody>
          </p:sp>
          <p:sp>
            <p:nvSpPr>
              <p:cNvPr id="10" name="Прямоугольник 25">
                <a:extLst>
                  <a:ext uri="{FF2B5EF4-FFF2-40B4-BE49-F238E27FC236}">
                    <a16:creationId xmlns:a16="http://schemas.microsoft.com/office/drawing/2014/main" id="{9A70B28A-8C6B-4553-AE23-DCC5953D6FAF}"/>
                  </a:ext>
                </a:extLst>
              </p:cNvPr>
              <p:cNvSpPr/>
              <p:nvPr/>
            </p:nvSpPr>
            <p:spPr>
              <a:xfrm>
                <a:off x="2059895" y="3123034"/>
                <a:ext cx="4968552" cy="374571"/>
              </a:xfrm>
              <a:prstGeom prst="roundRect">
                <a:avLst>
                  <a:gd name="adj" fmla="val 2093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91A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Н(М)ЦК</a:t>
                </a:r>
              </a:p>
            </p:txBody>
          </p:sp>
          <p:sp>
            <p:nvSpPr>
              <p:cNvPr id="11" name="Прямоугольник 26">
                <a:extLst>
                  <a:ext uri="{FF2B5EF4-FFF2-40B4-BE49-F238E27FC236}">
                    <a16:creationId xmlns:a16="http://schemas.microsoft.com/office/drawing/2014/main" id="{4E6026AB-F7C9-46C7-801C-3CA22C089A40}"/>
                  </a:ext>
                </a:extLst>
              </p:cNvPr>
              <p:cNvSpPr/>
              <p:nvPr/>
            </p:nvSpPr>
            <p:spPr>
              <a:xfrm>
                <a:off x="187699" y="3913602"/>
                <a:ext cx="4078296" cy="30777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&lt; 50 млн руб.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Прямоугольник 33">
                <a:extLst>
                  <a:ext uri="{FF2B5EF4-FFF2-40B4-BE49-F238E27FC236}">
                    <a16:creationId xmlns:a16="http://schemas.microsoft.com/office/drawing/2014/main" id="{F5C006F7-6086-4F09-9511-4358611EF6A9}"/>
                  </a:ext>
                </a:extLst>
              </p:cNvPr>
              <p:cNvSpPr/>
              <p:nvPr/>
            </p:nvSpPr>
            <p:spPr>
              <a:xfrm>
                <a:off x="4856557" y="3913602"/>
                <a:ext cx="4092463" cy="30777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&gt; 50 млн руб.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Прямоугольник 34">
                <a:extLst>
                  <a:ext uri="{FF2B5EF4-FFF2-40B4-BE49-F238E27FC236}">
                    <a16:creationId xmlns:a16="http://schemas.microsoft.com/office/drawing/2014/main" id="{A8352734-3AC6-49CC-B339-D0BF752A5252}"/>
                  </a:ext>
                </a:extLst>
              </p:cNvPr>
              <p:cNvSpPr/>
              <p:nvPr/>
            </p:nvSpPr>
            <p:spPr>
              <a:xfrm>
                <a:off x="187699" y="4719055"/>
                <a:ext cx="4092691" cy="57888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txBody>
              <a:bodyPr wrap="square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Размер обеспечения от 5 до 30 % Н(М)ЦК</a:t>
                </a: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.</a:t>
                </a:r>
              </a:p>
            </p:txBody>
          </p:sp>
          <p:sp>
            <p:nvSpPr>
              <p:cNvPr id="14" name="Прямоугольник 35">
                <a:extLst>
                  <a:ext uri="{FF2B5EF4-FFF2-40B4-BE49-F238E27FC236}">
                    <a16:creationId xmlns:a16="http://schemas.microsoft.com/office/drawing/2014/main" id="{4A106023-DACF-413E-97FC-6DC1678F542D}"/>
                  </a:ext>
                </a:extLst>
              </p:cNvPr>
              <p:cNvSpPr/>
              <p:nvPr/>
            </p:nvSpPr>
            <p:spPr>
              <a:xfrm>
                <a:off x="4860034" y="4599897"/>
                <a:ext cx="4092462" cy="817245"/>
              </a:xfrm>
              <a:prstGeom prst="roundRect">
                <a:avLst>
                  <a:gd name="adj" fmla="val 1637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размере обеспечения от 10 до 30 % Н(М)ЦК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(но не менее чем в размере аванса)</a:t>
                </a:r>
              </a:p>
            </p:txBody>
          </p:sp>
        </p:grpSp>
        <p:sp>
          <p:nvSpPr>
            <p:cNvPr id="7" name="Прямоугольник 18">
              <a:extLst>
                <a:ext uri="{FF2B5EF4-FFF2-40B4-BE49-F238E27FC236}">
                  <a16:creationId xmlns:a16="http://schemas.microsoft.com/office/drawing/2014/main" id="{BDF69C84-76E5-4CC0-A361-F83B763B146E}"/>
                </a:ext>
              </a:extLst>
            </p:cNvPr>
            <p:cNvSpPr/>
            <p:nvPr/>
          </p:nvSpPr>
          <p:spPr>
            <a:xfrm>
              <a:off x="-394258" y="1970284"/>
              <a:ext cx="4092691" cy="81724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предоставление банковской гарантии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Срок действия БГ ≥ 1 один месяц срока исполнения контракта</a:t>
              </a:r>
            </a:p>
          </p:txBody>
        </p:sp>
        <p:sp>
          <p:nvSpPr>
            <p:cNvPr id="8" name="Прямоугольник 19">
              <a:extLst>
                <a:ext uri="{FF2B5EF4-FFF2-40B4-BE49-F238E27FC236}">
                  <a16:creationId xmlns:a16="http://schemas.microsoft.com/office/drawing/2014/main" id="{4B97B172-FC7D-484B-8E26-134F52B7A16D}"/>
                </a:ext>
              </a:extLst>
            </p:cNvPr>
            <p:cNvSpPr/>
            <p:nvPr/>
          </p:nvSpPr>
          <p:spPr>
            <a:xfrm>
              <a:off x="5212980" y="1970284"/>
              <a:ext cx="4367145" cy="73866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внесением денежных средств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На указанный заказчиком счет, на котором учитываются операции со средствами заказчика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</a:p>
          </p:txBody>
        </p:sp>
      </p:grpSp>
      <p:cxnSp>
        <p:nvCxnSpPr>
          <p:cNvPr id="15" name="Соединительная линия уступом 29">
            <a:extLst>
              <a:ext uri="{FF2B5EF4-FFF2-40B4-BE49-F238E27FC236}">
                <a16:creationId xmlns:a16="http://schemas.microsoft.com/office/drawing/2014/main" id="{9B36EFA1-FE1A-42D8-8882-AA089FD0F651}"/>
              </a:ext>
            </a:extLst>
          </p:cNvPr>
          <p:cNvCxnSpPr/>
          <p:nvPr/>
        </p:nvCxnSpPr>
        <p:spPr bwMode="auto">
          <a:xfrm rot="16200000" flipH="1">
            <a:off x="3941376" y="5376067"/>
            <a:ext cx="571094" cy="835137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Соединительная линия уступом 30">
            <a:extLst>
              <a:ext uri="{FF2B5EF4-FFF2-40B4-BE49-F238E27FC236}">
                <a16:creationId xmlns:a16="http://schemas.microsoft.com/office/drawing/2014/main" id="{F5D2ADD9-7518-4B68-B608-389413255D4B}"/>
              </a:ext>
            </a:extLst>
          </p:cNvPr>
          <p:cNvCxnSpPr/>
          <p:nvPr/>
        </p:nvCxnSpPr>
        <p:spPr bwMode="auto">
          <a:xfrm rot="5400000">
            <a:off x="7665800" y="5346351"/>
            <a:ext cx="562038" cy="885512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CAA3CD-E334-460A-9D94-7E5D0F1BFEC2}"/>
              </a:ext>
            </a:extLst>
          </p:cNvPr>
          <p:cNvSpPr txBox="1"/>
          <p:nvPr/>
        </p:nvSpPr>
        <p:spPr>
          <a:xfrm>
            <a:off x="4285455" y="-39873"/>
            <a:ext cx="357764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ИСПОЛНЕНИЯ КОНТРАКТА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A3E4B16-C7E7-4CDE-9905-CEA78B6082A0}"/>
              </a:ext>
            </a:extLst>
          </p:cNvPr>
          <p:cNvCxnSpPr/>
          <p:nvPr/>
        </p:nvCxnSpPr>
        <p:spPr>
          <a:xfrm flipH="1">
            <a:off x="9144000" y="1430590"/>
            <a:ext cx="8708" cy="596838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2031C1C-C240-430C-A7B3-5C618F3BD432}"/>
              </a:ext>
            </a:extLst>
          </p:cNvPr>
          <p:cNvCxnSpPr/>
          <p:nvPr/>
        </p:nvCxnSpPr>
        <p:spPr>
          <a:xfrm>
            <a:off x="3129791" y="1399374"/>
            <a:ext cx="8709" cy="613554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C396498-5E64-40FE-B7A5-D6B56365A6BF}"/>
              </a:ext>
            </a:extLst>
          </p:cNvPr>
          <p:cNvCxnSpPr>
            <a:endCxn id="4" idx="1"/>
          </p:cNvCxnSpPr>
          <p:nvPr/>
        </p:nvCxnSpPr>
        <p:spPr>
          <a:xfrm>
            <a:off x="3121082" y="1413224"/>
            <a:ext cx="545093" cy="0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DCE9D9E-75DE-4A70-B3AE-BDC38077F0C5}"/>
              </a:ext>
            </a:extLst>
          </p:cNvPr>
          <p:cNvCxnSpPr>
            <a:stCxn id="4" idx="3"/>
          </p:cNvCxnSpPr>
          <p:nvPr/>
        </p:nvCxnSpPr>
        <p:spPr>
          <a:xfrm>
            <a:off x="8482381" y="1413224"/>
            <a:ext cx="679037" cy="0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5B0C712-D403-4CF0-988F-1CF1DA72E884}"/>
              </a:ext>
            </a:extLst>
          </p:cNvPr>
          <p:cNvCxnSpPr/>
          <p:nvPr/>
        </p:nvCxnSpPr>
        <p:spPr>
          <a:xfrm>
            <a:off x="3809354" y="3567627"/>
            <a:ext cx="0" cy="340711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3AF6001-D50C-474A-ACDD-992BAF71485B}"/>
              </a:ext>
            </a:extLst>
          </p:cNvPr>
          <p:cNvCxnSpPr/>
          <p:nvPr/>
        </p:nvCxnSpPr>
        <p:spPr>
          <a:xfrm>
            <a:off x="8133806" y="3549518"/>
            <a:ext cx="0" cy="348313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588DE45-DD31-43A3-9B87-E23B5D7F31FD}"/>
              </a:ext>
            </a:extLst>
          </p:cNvPr>
          <p:cNvCxnSpPr/>
          <p:nvPr/>
        </p:nvCxnSpPr>
        <p:spPr>
          <a:xfrm>
            <a:off x="3831122" y="4355754"/>
            <a:ext cx="0" cy="340711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42A0581-A551-4EDA-B2A3-D58747A1E3EA}"/>
              </a:ext>
            </a:extLst>
          </p:cNvPr>
          <p:cNvCxnSpPr/>
          <p:nvPr/>
        </p:nvCxnSpPr>
        <p:spPr>
          <a:xfrm>
            <a:off x="8321042" y="4328936"/>
            <a:ext cx="0" cy="348313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C78DE4-4D52-4043-9E1D-25909034550C}"/>
              </a:ext>
            </a:extLst>
          </p:cNvPr>
          <p:cNvSpPr txBox="1"/>
          <p:nvPr/>
        </p:nvSpPr>
        <p:spPr>
          <a:xfrm>
            <a:off x="9000224" y="1005210"/>
            <a:ext cx="3106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*закупка на общих основаниях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3A97E0-0928-4D7E-9C5D-C9A66797789F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7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6">
            <a:extLst>
              <a:ext uri="{FF2B5EF4-FFF2-40B4-BE49-F238E27FC236}">
                <a16:creationId xmlns:a16="http://schemas.microsoft.com/office/drawing/2014/main" id="{5E305988-25DA-4F8B-8239-79ED271B539D}"/>
              </a:ext>
            </a:extLst>
          </p:cNvPr>
          <p:cNvSpPr/>
          <p:nvPr/>
        </p:nvSpPr>
        <p:spPr>
          <a:xfrm>
            <a:off x="3666175" y="982723"/>
            <a:ext cx="4816206" cy="646986"/>
          </a:xfrm>
          <a:prstGeom prst="roundRect">
            <a:avLst>
              <a:gd name="adj" fmla="val 190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исполнения контракта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ОИК</a:t>
            </a: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D8188860-4D9F-4F0F-83C3-79232EB57274}"/>
              </a:ext>
            </a:extLst>
          </p:cNvPr>
          <p:cNvSpPr/>
          <p:nvPr/>
        </p:nvSpPr>
        <p:spPr>
          <a:xfrm>
            <a:off x="778981" y="1743250"/>
            <a:ext cx="3967200" cy="81724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предоставление банковской гарантии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Срок действия БГ ≥ 1 один месяц срока исполнения контракта</a:t>
            </a:r>
          </a:p>
        </p:txBody>
      </p:sp>
      <p:sp>
        <p:nvSpPr>
          <p:cNvPr id="6" name="Прямоугольник 19">
            <a:extLst>
              <a:ext uri="{FF2B5EF4-FFF2-40B4-BE49-F238E27FC236}">
                <a16:creationId xmlns:a16="http://schemas.microsoft.com/office/drawing/2014/main" id="{6ED7368F-7BA7-469E-A0CA-88E53F1EB0B9}"/>
              </a:ext>
            </a:extLst>
          </p:cNvPr>
          <p:cNvSpPr/>
          <p:nvPr/>
        </p:nvSpPr>
        <p:spPr>
          <a:xfrm>
            <a:off x="7179780" y="1744107"/>
            <a:ext cx="4233239" cy="7386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внесением денежных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указанный заказчиком счет, на котором учитываются операции со средствами заказчика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771C7-51C1-4E41-A142-2DA2A96054C7}"/>
              </a:ext>
            </a:extLst>
          </p:cNvPr>
          <p:cNvSpPr txBox="1"/>
          <p:nvPr/>
        </p:nvSpPr>
        <p:spPr>
          <a:xfrm>
            <a:off x="4302822" y="-33419"/>
            <a:ext cx="357764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ОБЕСПЕЧЕНИЕ ИСПОЛНЕНИЯ КОНТРАКТА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6D48114-9C92-400B-A1F0-0692E425ABAA}"/>
              </a:ext>
            </a:extLst>
          </p:cNvPr>
          <p:cNvCxnSpPr>
            <a:cxnSpLocks/>
          </p:cNvCxnSpPr>
          <p:nvPr/>
        </p:nvCxnSpPr>
        <p:spPr>
          <a:xfrm>
            <a:off x="9152708" y="1323582"/>
            <a:ext cx="0" cy="378431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85E849C-7DB4-4621-BC09-6CB7F790968B}"/>
              </a:ext>
            </a:extLst>
          </p:cNvPr>
          <p:cNvCxnSpPr>
            <a:cxnSpLocks/>
          </p:cNvCxnSpPr>
          <p:nvPr/>
        </p:nvCxnSpPr>
        <p:spPr>
          <a:xfrm flipH="1">
            <a:off x="3121082" y="1292366"/>
            <a:ext cx="8709" cy="419665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997D15-DF49-46D9-91C8-38D065BE40BD}"/>
              </a:ext>
            </a:extLst>
          </p:cNvPr>
          <p:cNvCxnSpPr>
            <a:endCxn id="3" idx="1"/>
          </p:cNvCxnSpPr>
          <p:nvPr/>
        </p:nvCxnSpPr>
        <p:spPr>
          <a:xfrm>
            <a:off x="3121082" y="1306216"/>
            <a:ext cx="545093" cy="0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419C23C-AAD0-4139-9E62-C617FE340C47}"/>
              </a:ext>
            </a:extLst>
          </p:cNvPr>
          <p:cNvCxnSpPr>
            <a:stCxn id="3" idx="3"/>
          </p:cNvCxnSpPr>
          <p:nvPr/>
        </p:nvCxnSpPr>
        <p:spPr>
          <a:xfrm>
            <a:off x="8482381" y="1306216"/>
            <a:ext cx="679037" cy="0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24">
            <a:extLst>
              <a:ext uri="{FF2B5EF4-FFF2-40B4-BE49-F238E27FC236}">
                <a16:creationId xmlns:a16="http://schemas.microsoft.com/office/drawing/2014/main" id="{44AC5CFD-47BA-475F-805C-851212D96641}"/>
              </a:ext>
            </a:extLst>
          </p:cNvPr>
          <p:cNvSpPr/>
          <p:nvPr/>
        </p:nvSpPr>
        <p:spPr>
          <a:xfrm>
            <a:off x="4662357" y="5884809"/>
            <a:ext cx="2808312" cy="3077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ОИК &gt;= аванса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Прямоугольник 25">
            <a:extLst>
              <a:ext uri="{FF2B5EF4-FFF2-40B4-BE49-F238E27FC236}">
                <a16:creationId xmlns:a16="http://schemas.microsoft.com/office/drawing/2014/main" id="{D9652A9E-98A9-4220-A741-5FD64A344EAF}"/>
              </a:ext>
            </a:extLst>
          </p:cNvPr>
          <p:cNvSpPr/>
          <p:nvPr/>
        </p:nvSpPr>
        <p:spPr>
          <a:xfrm>
            <a:off x="3658411" y="3901770"/>
            <a:ext cx="4816206" cy="374571"/>
          </a:xfrm>
          <a:prstGeom prst="roundRect">
            <a:avLst>
              <a:gd name="adj" fmla="val 2093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Н(М)ЦК</a:t>
            </a:r>
          </a:p>
        </p:txBody>
      </p:sp>
      <p:sp>
        <p:nvSpPr>
          <p:cNvPr id="14" name="Прямоугольник 26">
            <a:extLst>
              <a:ext uri="{FF2B5EF4-FFF2-40B4-BE49-F238E27FC236}">
                <a16:creationId xmlns:a16="http://schemas.microsoft.com/office/drawing/2014/main" id="{E8C2FB75-C6FE-4CC3-A27B-023B4D4052F2}"/>
              </a:ext>
            </a:extLst>
          </p:cNvPr>
          <p:cNvSpPr/>
          <p:nvPr/>
        </p:nvSpPr>
        <p:spPr>
          <a:xfrm>
            <a:off x="1843620" y="4653426"/>
            <a:ext cx="3953247" cy="3077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 50 млн руб.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B91E5B9A-A092-4B7F-95AC-664CC318F82C}"/>
              </a:ext>
            </a:extLst>
          </p:cNvPr>
          <p:cNvSpPr/>
          <p:nvPr/>
        </p:nvSpPr>
        <p:spPr>
          <a:xfrm>
            <a:off x="6369321" y="4653426"/>
            <a:ext cx="3966980" cy="3077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&gt; 50 млн руб.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34">
            <a:extLst>
              <a:ext uri="{FF2B5EF4-FFF2-40B4-BE49-F238E27FC236}">
                <a16:creationId xmlns:a16="http://schemas.microsoft.com/office/drawing/2014/main" id="{AEBA1F60-7F0D-4597-A771-28BA19AF17A1}"/>
              </a:ext>
            </a:extLst>
          </p:cNvPr>
          <p:cNvSpPr/>
          <p:nvPr/>
        </p:nvSpPr>
        <p:spPr>
          <a:xfrm>
            <a:off x="1843620" y="5370693"/>
            <a:ext cx="3967201" cy="3077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обеспечения от 5 до 30 %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ЦК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7" name="Прямоугольник 35">
            <a:extLst>
              <a:ext uri="{FF2B5EF4-FFF2-40B4-BE49-F238E27FC236}">
                <a16:creationId xmlns:a16="http://schemas.microsoft.com/office/drawing/2014/main" id="{B647818C-51E3-46B9-91B0-F9E54CFF1BFF}"/>
              </a:ext>
            </a:extLst>
          </p:cNvPr>
          <p:cNvSpPr/>
          <p:nvPr/>
        </p:nvSpPr>
        <p:spPr>
          <a:xfrm>
            <a:off x="6339515" y="5321427"/>
            <a:ext cx="3966979" cy="523220"/>
          </a:xfrm>
          <a:prstGeom prst="roundRect">
            <a:avLst>
              <a:gd name="adj" fmla="val 163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размере обеспечения от 10 до 30 %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(но не менее чем в размере аванса)</a:t>
            </a:r>
          </a:p>
        </p:txBody>
      </p:sp>
      <p:cxnSp>
        <p:nvCxnSpPr>
          <p:cNvPr id="18" name="Соединительная линия уступом 29">
            <a:extLst>
              <a:ext uri="{FF2B5EF4-FFF2-40B4-BE49-F238E27FC236}">
                <a16:creationId xmlns:a16="http://schemas.microsoft.com/office/drawing/2014/main" id="{20E5EE61-9149-4D13-B596-66E4D1463E92}"/>
              </a:ext>
            </a:extLst>
          </p:cNvPr>
          <p:cNvCxnSpPr>
            <a:cxnSpLocks/>
            <a:stCxn id="16" idx="2"/>
            <a:endCxn id="12" idx="1"/>
          </p:cNvCxnSpPr>
          <p:nvPr/>
        </p:nvCxnSpPr>
        <p:spPr bwMode="auto">
          <a:xfrm rot="16200000" flipH="1">
            <a:off x="4064675" y="5441016"/>
            <a:ext cx="360228" cy="8351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30">
            <a:extLst>
              <a:ext uri="{FF2B5EF4-FFF2-40B4-BE49-F238E27FC236}">
                <a16:creationId xmlns:a16="http://schemas.microsoft.com/office/drawing/2014/main" id="{233A482C-24D1-4E32-949E-B72FB27CA175}"/>
              </a:ext>
            </a:extLst>
          </p:cNvPr>
          <p:cNvCxnSpPr>
            <a:cxnSpLocks/>
            <a:stCxn id="17" idx="2"/>
            <a:endCxn id="12" idx="3"/>
          </p:cNvCxnSpPr>
          <p:nvPr/>
        </p:nvCxnSpPr>
        <p:spPr bwMode="auto">
          <a:xfrm rot="5400000">
            <a:off x="7799812" y="5515504"/>
            <a:ext cx="194051" cy="85233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2EF438A-72F1-4F60-990E-431035A22DA1}"/>
              </a:ext>
            </a:extLst>
          </p:cNvPr>
          <p:cNvCxnSpPr/>
          <p:nvPr/>
        </p:nvCxnSpPr>
        <p:spPr>
          <a:xfrm>
            <a:off x="3801589" y="4289869"/>
            <a:ext cx="0" cy="340711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388D2C8-930A-44DA-A270-209ABA906E9B}"/>
              </a:ext>
            </a:extLst>
          </p:cNvPr>
          <p:cNvCxnSpPr/>
          <p:nvPr/>
        </p:nvCxnSpPr>
        <p:spPr>
          <a:xfrm>
            <a:off x="8313277" y="4289869"/>
            <a:ext cx="0" cy="348313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43F5BC4-976D-49BE-8FDE-4B252D009C96}"/>
              </a:ext>
            </a:extLst>
          </p:cNvPr>
          <p:cNvCxnSpPr/>
          <p:nvPr/>
        </p:nvCxnSpPr>
        <p:spPr>
          <a:xfrm>
            <a:off x="3803901" y="4980716"/>
            <a:ext cx="0" cy="340711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7409CB5-94B9-430B-9C2F-724F14EB3614}"/>
              </a:ext>
            </a:extLst>
          </p:cNvPr>
          <p:cNvCxnSpPr/>
          <p:nvPr/>
        </p:nvCxnSpPr>
        <p:spPr>
          <a:xfrm>
            <a:off x="8323005" y="4983082"/>
            <a:ext cx="0" cy="348313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A45D0D-1F9A-4E02-ADA6-F5A29ED6FD67}"/>
              </a:ext>
            </a:extLst>
          </p:cNvPr>
          <p:cNvSpPr txBox="1"/>
          <p:nvPr/>
        </p:nvSpPr>
        <p:spPr>
          <a:xfrm>
            <a:off x="9010056" y="927698"/>
            <a:ext cx="25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*закупка для СМП/СОНО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F463907-0C82-41D3-9344-6DA7D1AC63C5}"/>
              </a:ext>
            </a:extLst>
          </p:cNvPr>
          <p:cNvCxnSpPr>
            <a:cxnSpLocks/>
          </p:cNvCxnSpPr>
          <p:nvPr/>
        </p:nvCxnSpPr>
        <p:spPr>
          <a:xfrm>
            <a:off x="6091645" y="1743250"/>
            <a:ext cx="0" cy="817245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19">
            <a:extLst>
              <a:ext uri="{FF2B5EF4-FFF2-40B4-BE49-F238E27FC236}">
                <a16:creationId xmlns:a16="http://schemas.microsoft.com/office/drawing/2014/main" id="{1EE45C31-25E2-4620-99F4-342117E80F3E}"/>
              </a:ext>
            </a:extLst>
          </p:cNvPr>
          <p:cNvSpPr/>
          <p:nvPr/>
        </p:nvSpPr>
        <p:spPr>
          <a:xfrm>
            <a:off x="3453656" y="2607495"/>
            <a:ext cx="5275978" cy="11695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предоставление ОИК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если до заключения контракта он предоставит информацию из реестра контрактов об исполненных 3 контрактах за 3 года до даты подачи заявок без неустоек и на общую сумму всех контрактов не менее НМЦ закупки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22CBA5-4168-4141-89DE-6F58E60F0590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0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B3E031C-6E3D-4EE1-B44F-C0885B149AD3}"/>
              </a:ext>
            </a:extLst>
          </p:cNvPr>
          <p:cNvSpPr txBox="1">
            <a:spLocks/>
          </p:cNvSpPr>
          <p:nvPr/>
        </p:nvSpPr>
        <p:spPr>
          <a:xfrm>
            <a:off x="1960652" y="136534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СТ.37 44-ФЗ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2B88A8-B17E-488E-A7B9-B9E44632734C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Прямоугольник 16">
            <a:extLst>
              <a:ext uri="{FF2B5EF4-FFF2-40B4-BE49-F238E27FC236}">
                <a16:creationId xmlns:a16="http://schemas.microsoft.com/office/drawing/2014/main" id="{813AFF05-1242-483B-9983-94648FB0CA3F}"/>
              </a:ext>
            </a:extLst>
          </p:cNvPr>
          <p:cNvSpPr/>
          <p:nvPr/>
        </p:nvSpPr>
        <p:spPr>
          <a:xfrm>
            <a:off x="3850859" y="1227166"/>
            <a:ext cx="4816206" cy="341828"/>
          </a:xfrm>
          <a:prstGeom prst="roundRect">
            <a:avLst>
              <a:gd name="adj" fmla="val 190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ПОДТВЕРЖДЕНИЕ ДОБРОСОВЕСТНОСТИ</a:t>
            </a:r>
          </a:p>
        </p:txBody>
      </p:sp>
      <p:sp>
        <p:nvSpPr>
          <p:cNvPr id="17" name="Прямоугольник 18">
            <a:extLst>
              <a:ext uri="{FF2B5EF4-FFF2-40B4-BE49-F238E27FC236}">
                <a16:creationId xmlns:a16="http://schemas.microsoft.com/office/drawing/2014/main" id="{922DDDF0-7F7C-4FC2-922D-D7C3D54F7A33}"/>
              </a:ext>
            </a:extLst>
          </p:cNvPr>
          <p:cNvSpPr/>
          <p:nvPr/>
        </p:nvSpPr>
        <p:spPr>
          <a:xfrm>
            <a:off x="963665" y="2745197"/>
            <a:ext cx="3967200" cy="9541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Поставщик: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</a:t>
            </a:r>
            <a:r>
              <a:rPr lang="ru-RU" sz="1400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предоставляет </a:t>
            </a:r>
            <a:r>
              <a:rPr lang="ru-RU" sz="1400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ОИК в 1,5 раза больше</a:t>
            </a:r>
            <a:r>
              <a:rPr lang="ru-RU" sz="1400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kern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</a:t>
            </a:r>
            <a:r>
              <a:rPr lang="ru-RU" sz="1400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информацию о </a:t>
            </a:r>
            <a:r>
              <a:rPr lang="ru-RU" sz="1400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3-х контрактах*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Прямоугольник 19">
            <a:extLst>
              <a:ext uri="{FF2B5EF4-FFF2-40B4-BE49-F238E27FC236}">
                <a16:creationId xmlns:a16="http://schemas.microsoft.com/office/drawing/2014/main" id="{3C68E8D8-8DEE-4034-8987-FEC4111E8EC2}"/>
              </a:ext>
            </a:extLst>
          </p:cNvPr>
          <p:cNvSpPr/>
          <p:nvPr/>
        </p:nvSpPr>
        <p:spPr>
          <a:xfrm>
            <a:off x="7364464" y="2481955"/>
            <a:ext cx="4233239" cy="3077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Поставщик вносит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ОИК в 1,5 раза больше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32B327A-2ED5-490D-BB17-86401A4E01AF}"/>
              </a:ext>
            </a:extLst>
          </p:cNvPr>
          <p:cNvCxnSpPr>
            <a:cxnSpLocks/>
          </p:cNvCxnSpPr>
          <p:nvPr/>
        </p:nvCxnSpPr>
        <p:spPr>
          <a:xfrm>
            <a:off x="9337392" y="1568025"/>
            <a:ext cx="0" cy="913930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A9FD7F5-11EB-4AA4-8FB7-3C7199345431}"/>
              </a:ext>
            </a:extLst>
          </p:cNvPr>
          <p:cNvCxnSpPr>
            <a:cxnSpLocks/>
          </p:cNvCxnSpPr>
          <p:nvPr/>
        </p:nvCxnSpPr>
        <p:spPr>
          <a:xfrm flipH="1">
            <a:off x="3305766" y="1536809"/>
            <a:ext cx="8710" cy="885223"/>
          </a:xfrm>
          <a:prstGeom prst="straightConnector1">
            <a:avLst/>
          </a:prstGeom>
          <a:ln w="38100">
            <a:solidFill>
              <a:srgbClr val="E44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4E4ABC-54D9-4604-A3FB-CD510D24339C}"/>
              </a:ext>
            </a:extLst>
          </p:cNvPr>
          <p:cNvCxnSpPr>
            <a:endCxn id="16" idx="1"/>
          </p:cNvCxnSpPr>
          <p:nvPr/>
        </p:nvCxnSpPr>
        <p:spPr>
          <a:xfrm flipV="1">
            <a:off x="3305766" y="1398080"/>
            <a:ext cx="545093" cy="152579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AF013E6-6F97-40D9-B669-3DE9B93354F1}"/>
              </a:ext>
            </a:extLst>
          </p:cNvPr>
          <p:cNvCxnSpPr>
            <a:stCxn id="16" idx="3"/>
          </p:cNvCxnSpPr>
          <p:nvPr/>
        </p:nvCxnSpPr>
        <p:spPr>
          <a:xfrm>
            <a:off x="8667065" y="1398080"/>
            <a:ext cx="679037" cy="152579"/>
          </a:xfrm>
          <a:prstGeom prst="line">
            <a:avLst/>
          </a:prstGeom>
          <a:ln w="38100">
            <a:solidFill>
              <a:srgbClr val="E44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AF7834-51BA-4D96-A3B8-FDD1DC50DCD3}"/>
              </a:ext>
            </a:extLst>
          </p:cNvPr>
          <p:cNvSpPr txBox="1"/>
          <p:nvPr/>
        </p:nvSpPr>
        <p:spPr>
          <a:xfrm>
            <a:off x="9578933" y="207103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НМЦК </a:t>
            </a:r>
            <a:r>
              <a:rPr lang="en-US" dirty="0"/>
              <a:t>&gt; 15 </a:t>
            </a:r>
            <a:r>
              <a:rPr lang="ru-RU" dirty="0"/>
              <a:t>млн. р.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7ABA9-B571-4309-80D4-36E33B4A68E2}"/>
              </a:ext>
            </a:extLst>
          </p:cNvPr>
          <p:cNvSpPr txBox="1"/>
          <p:nvPr/>
        </p:nvSpPr>
        <p:spPr>
          <a:xfrm>
            <a:off x="974679" y="2071035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НМЦК </a:t>
            </a:r>
            <a:r>
              <a:rPr lang="en-US" dirty="0"/>
              <a:t>&lt;</a:t>
            </a:r>
            <a:r>
              <a:rPr lang="ru-RU" dirty="0"/>
              <a:t>=</a:t>
            </a:r>
            <a:r>
              <a:rPr lang="en-US" dirty="0"/>
              <a:t> 15 </a:t>
            </a:r>
            <a:r>
              <a:rPr lang="ru-RU" dirty="0"/>
              <a:t>млн. р.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B2518-3C24-49E7-B3D4-930415B5C9B9}"/>
              </a:ext>
            </a:extLst>
          </p:cNvPr>
          <p:cNvSpPr txBox="1"/>
          <p:nvPr/>
        </p:nvSpPr>
        <p:spPr>
          <a:xfrm>
            <a:off x="963665" y="4552341"/>
            <a:ext cx="998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*контракты из реестра контрактов, за последние 3 года </a:t>
            </a:r>
            <a:r>
              <a:rPr lang="ru-RU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подачи заявки, исполненные </a:t>
            </a:r>
            <a:r>
              <a:rPr lang="ru-RU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штрафов и пеней</a:t>
            </a:r>
            <a:r>
              <a:rPr lang="ru-RU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b="1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цена 1-го контракта не менее 20% от НМЦК </a:t>
            </a:r>
            <a:r>
              <a:rPr lang="ru-RU" kern="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актуальной закупки.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20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B3E031C-6E3D-4EE1-B44F-C0885B149AD3}"/>
              </a:ext>
            </a:extLst>
          </p:cNvPr>
          <p:cNvSpPr txBox="1">
            <a:spLocks/>
          </p:cNvSpPr>
          <p:nvPr/>
        </p:nvSpPr>
        <p:spPr>
          <a:xfrm>
            <a:off x="1960652" y="136534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ГАРАНТИЙНЫЕ ОБЯЗАТЕЛЬСТВА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A9E82-0A10-45E7-9343-D9A02966CFB1}"/>
              </a:ext>
            </a:extLst>
          </p:cNvPr>
          <p:cNvSpPr txBox="1"/>
          <p:nvPr/>
        </p:nvSpPr>
        <p:spPr>
          <a:xfrm>
            <a:off x="240609" y="873768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т.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33 44-ФЗ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95C5E-13F4-45C2-8D70-41DE06C41E0E}"/>
              </a:ext>
            </a:extLst>
          </p:cNvPr>
          <p:cNvSpPr txBox="1"/>
          <p:nvPr/>
        </p:nvSpPr>
        <p:spPr>
          <a:xfrm>
            <a:off x="240609" y="2913633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т.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45 44-ФЗ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3AA4D-1274-48EE-9862-D2747F7B17B8}"/>
              </a:ext>
            </a:extLst>
          </p:cNvPr>
          <p:cNvSpPr txBox="1"/>
          <p:nvPr/>
        </p:nvSpPr>
        <p:spPr>
          <a:xfrm>
            <a:off x="6461750" y="873329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т.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34 44-ФЗ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C3DB8-BA05-4136-B051-55D41C493C6A}"/>
              </a:ext>
            </a:extLst>
          </p:cNvPr>
          <p:cNvSpPr txBox="1"/>
          <p:nvPr/>
        </p:nvSpPr>
        <p:spPr>
          <a:xfrm>
            <a:off x="6461750" y="2847526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т.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94 44-ФЗ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1AE15-D8FA-47F2-99FD-C6DAC8E65513}"/>
              </a:ext>
            </a:extLst>
          </p:cNvPr>
          <p:cNvSpPr txBox="1"/>
          <p:nvPr/>
        </p:nvSpPr>
        <p:spPr>
          <a:xfrm>
            <a:off x="240609" y="1181545"/>
            <a:ext cx="5098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части 4 появилось понятие «гарантийные обязательства», включающее: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гарантии качества ТРУ;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 к гарантийному сроку;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объему предоставления гарантии качества;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гарантийному обслуживанию.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EAE8B-65C4-4B62-930B-3E600365836A}"/>
              </a:ext>
            </a:extLst>
          </p:cNvPr>
          <p:cNvSpPr txBox="1"/>
          <p:nvPr/>
        </p:nvSpPr>
        <p:spPr>
          <a:xfrm>
            <a:off x="6461750" y="1181545"/>
            <a:ext cx="5489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п. 1 части 13: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заказчик предусмотрел при описании объекта закупки ГО со стороны Поставщика, то порядок и срок предоставления ГО должны быть включены в проект Контракта.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51C57-400D-4235-9E67-CA9C1F7E4AB5}"/>
              </a:ext>
            </a:extLst>
          </p:cNvPr>
          <p:cNvSpPr txBox="1"/>
          <p:nvPr/>
        </p:nvSpPr>
        <p:spPr>
          <a:xfrm>
            <a:off x="240609" y="3221410"/>
            <a:ext cx="448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части 1: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использования БГ и для ГО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7A5B6-B81B-4BCB-A8F3-4E439E5A244A}"/>
              </a:ext>
            </a:extLst>
          </p:cNvPr>
          <p:cNvSpPr txBox="1"/>
          <p:nvPr/>
        </p:nvSpPr>
        <p:spPr>
          <a:xfrm>
            <a:off x="240608" y="4267849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т.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96 44-ФЗ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603AE-3CF3-45B4-B9E7-BF386DF71505}"/>
              </a:ext>
            </a:extLst>
          </p:cNvPr>
          <p:cNvSpPr txBox="1"/>
          <p:nvPr/>
        </p:nvSpPr>
        <p:spPr>
          <a:xfrm>
            <a:off x="6490606" y="3221409"/>
            <a:ext cx="546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части 7.1: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Предоставление ГО производится строго перед подписанием документов о приемке ТРУ, в сроки и порядке установленные Контрактом.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091146-F4C0-4A84-AFA5-31643DB7CE33}"/>
              </a:ext>
            </a:extLst>
          </p:cNvPr>
          <p:cNvSpPr txBox="1"/>
          <p:nvPr/>
        </p:nvSpPr>
        <p:spPr>
          <a:xfrm>
            <a:off x="240608" y="4554167"/>
            <a:ext cx="11710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части 1, 3, 4, 7: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наличии требований ГО, эта информация отображается в извещении, документации, проекте Контракта, приглашении;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 БГ на ГО должен превышать срок такого требования на 1 месяц;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Размер ГО не более 10 % от НМЦК;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Способ предоставления ГО можно изменить.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2B88A8-B17E-488E-A7B9-B9E44632734C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74991E-618D-44EF-A286-DC109B38D89E}"/>
              </a:ext>
            </a:extLst>
          </p:cNvPr>
          <p:cNvSpPr txBox="1"/>
          <p:nvPr/>
        </p:nvSpPr>
        <p:spPr>
          <a:xfrm>
            <a:off x="2918174" y="3075057"/>
            <a:ext cx="635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Ключевые изменения 44-ФЗ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A49FE-9342-4F9E-8316-BAE950EE38C2}"/>
              </a:ext>
            </a:extLst>
          </p:cNvPr>
          <p:cNvSpPr txBox="1"/>
          <p:nvPr/>
        </p:nvSpPr>
        <p:spPr>
          <a:xfrm>
            <a:off x="2102249" y="262273"/>
            <a:ext cx="79875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ИЗМЕНЕНИЯ 2019-2020 Г.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A68ECB2-11B8-44D3-B389-BE963D671B5F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0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D2ED0-34A0-4090-968D-27BD8A866C2D}"/>
              </a:ext>
            </a:extLst>
          </p:cNvPr>
          <p:cNvSpPr txBox="1"/>
          <p:nvPr/>
        </p:nvSpPr>
        <p:spPr>
          <a:xfrm>
            <a:off x="3414304" y="271145"/>
            <a:ext cx="536339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РАССМОТРЕНИЕ </a:t>
            </a:r>
            <a:r>
              <a:rPr lang="ru-RU" altLang="ru-RU" dirty="0">
                <a:solidFill>
                  <a:srgbClr val="E86172"/>
                </a:solidFill>
              </a:rPr>
              <a:t>ЖАЛОБ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В ФАС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136783-AFE4-4F83-85AA-F59D2B1A37AF}"/>
              </a:ext>
            </a:extLst>
          </p:cNvPr>
          <p:cNvSpPr/>
          <p:nvPr/>
        </p:nvSpPr>
        <p:spPr>
          <a:xfrm rot="16200000">
            <a:off x="589381" y="3718662"/>
            <a:ext cx="3906502" cy="0"/>
          </a:xfrm>
          <a:prstGeom prst="rect">
            <a:avLst/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E51ED9C-D2FA-4526-B78F-C01285573C54}"/>
              </a:ext>
            </a:extLst>
          </p:cNvPr>
          <p:cNvGrpSpPr/>
          <p:nvPr/>
        </p:nvGrpSpPr>
        <p:grpSpPr>
          <a:xfrm>
            <a:off x="232969" y="1063699"/>
            <a:ext cx="6011886" cy="4101938"/>
            <a:chOff x="232969" y="1063699"/>
            <a:chExt cx="6011886" cy="410193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D8C86E6-8488-4368-BA79-1EFC68160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969" y="1063699"/>
              <a:ext cx="6011886" cy="410193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5C3C059-F190-4D72-8E5C-7031559F3A97}"/>
                </a:ext>
              </a:extLst>
            </p:cNvPr>
            <p:cNvSpPr/>
            <p:nvPr/>
          </p:nvSpPr>
          <p:spPr>
            <a:xfrm>
              <a:off x="232969" y="3559781"/>
              <a:ext cx="1799315" cy="190500"/>
            </a:xfrm>
            <a:prstGeom prst="rect">
              <a:avLst/>
            </a:prstGeom>
            <a:ln w="38100">
              <a:solidFill>
                <a:srgbClr val="EF7D88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007716B-E356-4A76-A26C-07FC8BE3C112}"/>
                </a:ext>
              </a:extLst>
            </p:cNvPr>
            <p:cNvSpPr/>
            <p:nvPr/>
          </p:nvSpPr>
          <p:spPr>
            <a:xfrm>
              <a:off x="2084629" y="3655031"/>
              <a:ext cx="1592261" cy="259080"/>
            </a:xfrm>
            <a:prstGeom prst="rect">
              <a:avLst/>
            </a:prstGeom>
            <a:ln w="38100">
              <a:solidFill>
                <a:srgbClr val="EF7D88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99336D-B887-47FA-99A3-EFB75F0B6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21" y="1409193"/>
            <a:ext cx="6952010" cy="40635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BF8F69-4F26-40F1-B165-2AA94E9A3C24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BAC4B6-3E4D-4819-AC09-BE603415A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7" y="4826491"/>
            <a:ext cx="10610850" cy="14001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160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69D81A-8573-4C93-8078-FB771F4F63C9}"/>
              </a:ext>
            </a:extLst>
          </p:cNvPr>
          <p:cNvSpPr txBox="1"/>
          <p:nvPr/>
        </p:nvSpPr>
        <p:spPr>
          <a:xfrm>
            <a:off x="3063759" y="261617"/>
            <a:ext cx="606448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«НЕЗАВИСИМЫЙ РЕГИСТРАТОР»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4821FF-774A-4FF7-9E8F-7CBA03D863C9}"/>
              </a:ext>
            </a:extLst>
          </p:cNvPr>
          <p:cNvGrpSpPr/>
          <p:nvPr/>
        </p:nvGrpSpPr>
        <p:grpSpPr>
          <a:xfrm>
            <a:off x="0" y="958896"/>
            <a:ext cx="7620175" cy="1797951"/>
            <a:chOff x="0" y="958896"/>
            <a:chExt cx="7620175" cy="179795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7DF692C-0D24-43FD-91CC-35271B0BE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8896"/>
              <a:ext cx="7620175" cy="1797951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ACD0AE5-4599-47B2-BA31-91B46892E48E}"/>
                </a:ext>
              </a:extLst>
            </p:cNvPr>
            <p:cNvSpPr/>
            <p:nvPr/>
          </p:nvSpPr>
          <p:spPr>
            <a:xfrm>
              <a:off x="5186148" y="1832351"/>
              <a:ext cx="1214651" cy="216589"/>
            </a:xfrm>
            <a:prstGeom prst="rect">
              <a:avLst/>
            </a:prstGeom>
            <a:ln w="38100">
              <a:solidFill>
                <a:srgbClr val="E86172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229F2E0-FD89-4F0B-898C-F270B39BCE27}"/>
              </a:ext>
            </a:extLst>
          </p:cNvPr>
          <p:cNvGrpSpPr/>
          <p:nvPr/>
        </p:nvGrpSpPr>
        <p:grpSpPr>
          <a:xfrm>
            <a:off x="8093141" y="1423987"/>
            <a:ext cx="3543300" cy="4010025"/>
            <a:chOff x="8093141" y="1423987"/>
            <a:chExt cx="3543300" cy="401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35D69D3-97AB-458E-82E1-9BA6384F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3141" y="1423987"/>
              <a:ext cx="3543300" cy="4010025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D3AC85C-10DB-4C45-A711-5AA522AF7F4B}"/>
                </a:ext>
              </a:extLst>
            </p:cNvPr>
            <p:cNvSpPr/>
            <p:nvPr/>
          </p:nvSpPr>
          <p:spPr>
            <a:xfrm>
              <a:off x="8898340" y="1487606"/>
              <a:ext cx="1932903" cy="400110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076192-DCCF-44B1-987D-B0F2D032B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3" y="4101154"/>
            <a:ext cx="7172325" cy="2105025"/>
          </a:xfrm>
          <a:prstGeom prst="rect">
            <a:avLst/>
          </a:prstGeom>
          <a:ln w="38100">
            <a:solidFill>
              <a:srgbClr val="E86172"/>
            </a:solidFill>
          </a:ln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01E165D7-4D74-4108-AB9E-D5A573692609}"/>
              </a:ext>
            </a:extLst>
          </p:cNvPr>
          <p:cNvSpPr/>
          <p:nvPr/>
        </p:nvSpPr>
        <p:spPr>
          <a:xfrm>
            <a:off x="914400" y="2180271"/>
            <a:ext cx="2557462" cy="845896"/>
          </a:xfrm>
          <a:prstGeom prst="wedgeRoundRectCallout">
            <a:avLst>
              <a:gd name="adj1" fmla="val 115852"/>
              <a:gd name="adj2" fmla="val -7487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0BF10-826F-4078-8C46-9D437DD6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94" y="2289881"/>
            <a:ext cx="2354073" cy="604837"/>
          </a:xfrm>
          <a:prstGeom prst="rect">
            <a:avLst/>
          </a:prstGeom>
          <a:ln w="57150">
            <a:noFill/>
          </a:ln>
          <a:effectLst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211CB9-B5E8-499E-A5DF-90F7AFAB8D2B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rgbClr val="444444">
              <a:alpha val="78824"/>
            </a:srgbClr>
          </a:solidFill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C68A95-EEE7-43B0-B921-36BD45C85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16" y="1145024"/>
            <a:ext cx="9949566" cy="4567950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5DFBE4-ACD1-4335-9C2C-C500B0B451CC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45D00D-6756-461F-A09B-4797AF42A465}"/>
              </a:ext>
            </a:extLst>
          </p:cNvPr>
          <p:cNvSpPr/>
          <p:nvPr/>
        </p:nvSpPr>
        <p:spPr>
          <a:xfrm>
            <a:off x="740229" y="927485"/>
            <a:ext cx="1127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 01.01.2020 г. при поставке товара, в том числе в ходе выполнения работ, оказания услуг первая часть заявки на участие в ЭА, КЭФ (а так же ЗП) должна содержать: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89D04E2-1AE2-448B-B254-9FE4D70E4512}"/>
              </a:ext>
            </a:extLst>
          </p:cNvPr>
          <p:cNvGraphicFramePr>
            <a:graphicFrameLocks noGrp="1"/>
          </p:cNvGraphicFramePr>
          <p:nvPr/>
        </p:nvGraphicFramePr>
        <p:xfrm>
          <a:off x="493485" y="1527485"/>
          <a:ext cx="11352569" cy="4601892"/>
        </p:xfrm>
        <a:graphic>
          <a:graphicData uri="http://schemas.openxmlformats.org/drawingml/2006/table">
            <a:tbl>
              <a:tblPr firstRow="1" bandRow="1"/>
              <a:tblGrid>
                <a:gridCol w="584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latin typeface="Trebuchet MS" panose="020B0603020202020204" pitchFamily="34" charset="0"/>
                        </a:rPr>
                        <a:t>Требование</a:t>
                      </a: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1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latin typeface="Trebuchet MS" panose="020B0603020202020204" pitchFamily="34" charset="0"/>
                        </a:rPr>
                        <a:t>Комментарий</a:t>
                      </a: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6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61938" marR="0" lvl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</a:rPr>
                        <a:t>1. </a:t>
                      </a:r>
                      <a:r>
                        <a:rPr lang="ru-RU" sz="18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согласие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участника на поставку товара, выполнение работы или оказание услуги на условиях, предусмотренных документацией об ЭА и не подлежащих изменению по результатам проведения электронного аукциона</a:t>
                      </a: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61938" marR="0" lvl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91A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44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согласие дается с применением программно-аппаратных средств ЭП</a:t>
                      </a:r>
                    </a:p>
                    <a:p>
                      <a:pPr algn="l"/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61938" marR="0" lvl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</a:rPr>
                        <a:t>2. </a:t>
                      </a:r>
                      <a:r>
                        <a:rPr kumimoji="0" lang="ru-RU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наименование страны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происхождения товара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всегда с 1 января 2020 г.</a:t>
                      </a: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6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61938" marR="0" lvl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</a:rPr>
                        <a:t>3.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при закупке товара или работ, услуг с использованием товара:</a:t>
                      </a:r>
                    </a:p>
                    <a:p>
                      <a:pPr marL="261938" marR="0" lvl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>
                        <a:solidFill>
                          <a:schemeClr val="accent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536575" marR="0" lvl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u="sng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конкретные показатели товара</a:t>
                      </a:r>
                      <a:r>
                        <a:rPr lang="ru-RU" sz="1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соответствующие значениям, установленным в документации, и </a:t>
                      </a:r>
                      <a:r>
                        <a:rPr lang="ru-RU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указание на товарный знак </a:t>
                      </a:r>
                      <a:r>
                        <a:rPr lang="ru-RU" sz="1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(при наличии)</a:t>
                      </a:r>
                    </a:p>
                    <a:p>
                      <a:pPr marL="174625" marR="0" lvl="0" indent="-1746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включается в заявку в случае отсутствия в документации указания на товарный знак или если участник предлагает товар с другим товарным знаком</a:t>
                      </a:r>
                    </a:p>
                    <a:p>
                      <a:pPr marL="285750" indent="-285750" algn="l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endParaRPr lang="ru-RU" sz="18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reeform 79">
            <a:extLst>
              <a:ext uri="{FF2B5EF4-FFF2-40B4-BE49-F238E27FC236}">
                <a16:creationId xmlns:a16="http://schemas.microsoft.com/office/drawing/2014/main" id="{A202E9A0-B250-4FE5-82F9-C57E77F623FB}"/>
              </a:ext>
            </a:extLst>
          </p:cNvPr>
          <p:cNvSpPr>
            <a:spLocks noEditPoints="1"/>
          </p:cNvSpPr>
          <p:nvPr/>
        </p:nvSpPr>
        <p:spPr bwMode="auto">
          <a:xfrm>
            <a:off x="271005" y="891496"/>
            <a:ext cx="444960" cy="441309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5 h 170"/>
              <a:gd name="T4" fmla="*/ 85 w 170"/>
              <a:gd name="T5" fmla="*/ 170 h 170"/>
              <a:gd name="T6" fmla="*/ 170 w 170"/>
              <a:gd name="T7" fmla="*/ 85 h 170"/>
              <a:gd name="T8" fmla="*/ 85 w 170"/>
              <a:gd name="T9" fmla="*/ 0 h 170"/>
              <a:gd name="T10" fmla="*/ 97 w 170"/>
              <a:gd name="T11" fmla="*/ 144 h 170"/>
              <a:gd name="T12" fmla="*/ 74 w 170"/>
              <a:gd name="T13" fmla="*/ 144 h 170"/>
              <a:gd name="T14" fmla="*/ 74 w 170"/>
              <a:gd name="T15" fmla="*/ 121 h 170"/>
              <a:gd name="T16" fmla="*/ 97 w 170"/>
              <a:gd name="T17" fmla="*/ 121 h 170"/>
              <a:gd name="T18" fmla="*/ 97 w 170"/>
              <a:gd name="T19" fmla="*/ 144 h 170"/>
              <a:gd name="T20" fmla="*/ 98 w 170"/>
              <a:gd name="T21" fmla="*/ 53 h 170"/>
              <a:gd name="T22" fmla="*/ 92 w 170"/>
              <a:gd name="T23" fmla="*/ 114 h 170"/>
              <a:gd name="T24" fmla="*/ 79 w 170"/>
              <a:gd name="T25" fmla="*/ 114 h 170"/>
              <a:gd name="T26" fmla="*/ 73 w 170"/>
              <a:gd name="T27" fmla="*/ 53 h 170"/>
              <a:gd name="T28" fmla="*/ 73 w 170"/>
              <a:gd name="T29" fmla="*/ 25 h 170"/>
              <a:gd name="T30" fmla="*/ 98 w 170"/>
              <a:gd name="T31" fmla="*/ 25 h 170"/>
              <a:gd name="T32" fmla="*/ 98 w 170"/>
              <a:gd name="T33" fmla="*/ 5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0" h="170">
                <a:moveTo>
                  <a:pt x="85" y="0"/>
                </a:move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38"/>
                  <a:pt x="132" y="0"/>
                  <a:pt x="85" y="0"/>
                </a:cubicBezTo>
                <a:close/>
                <a:moveTo>
                  <a:pt x="97" y="144"/>
                </a:moveTo>
                <a:cubicBezTo>
                  <a:pt x="74" y="144"/>
                  <a:pt x="74" y="144"/>
                  <a:pt x="74" y="144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97" y="121"/>
                  <a:pt x="97" y="121"/>
                  <a:pt x="97" y="121"/>
                </a:cubicBezTo>
                <a:lnTo>
                  <a:pt x="97" y="144"/>
                </a:lnTo>
                <a:close/>
                <a:moveTo>
                  <a:pt x="98" y="53"/>
                </a:moveTo>
                <a:cubicBezTo>
                  <a:pt x="92" y="114"/>
                  <a:pt x="92" y="114"/>
                  <a:pt x="92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25"/>
                  <a:pt x="73" y="25"/>
                  <a:pt x="73" y="25"/>
                </a:cubicBezTo>
                <a:cubicBezTo>
                  <a:pt x="98" y="25"/>
                  <a:pt x="98" y="25"/>
                  <a:pt x="98" y="25"/>
                </a:cubicBezTo>
                <a:lnTo>
                  <a:pt x="98" y="53"/>
                </a:lnTo>
                <a:close/>
              </a:path>
            </a:pathLst>
          </a:custGeom>
          <a:solidFill>
            <a:srgbClr val="0291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BAD930-6A15-42E2-B6AC-FF9B078F06CD}"/>
              </a:ext>
            </a:extLst>
          </p:cNvPr>
          <p:cNvSpPr txBox="1">
            <a:spLocks/>
          </p:cNvSpPr>
          <p:nvPr/>
        </p:nvSpPr>
        <p:spPr>
          <a:xfrm>
            <a:off x="2796870" y="268080"/>
            <a:ext cx="65982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СОСТАВ ПЕРВОЙ ЧАСТИ ЗАЯВКИ НА УЧАСТИЕ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523E0C-3B06-4CFE-8C5B-02A7BDBF1D2A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8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445D-33C9-4376-8A27-6781CD74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52" y="288960"/>
            <a:ext cx="8270696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254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ЗАПРЕТ И ОГРАНИЧЕНИЕ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BA60845-C0E1-4A73-B503-12FB9792D297}"/>
              </a:ext>
            </a:extLst>
          </p:cNvPr>
          <p:cNvSpPr/>
          <p:nvPr/>
        </p:nvSpPr>
        <p:spPr>
          <a:xfrm>
            <a:off x="10831243" y="6488668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Спирин А.А.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216F5-69DA-4317-9039-AC728F27B840}"/>
              </a:ext>
            </a:extLst>
          </p:cNvPr>
          <p:cNvSpPr txBox="1"/>
          <p:nvPr/>
        </p:nvSpPr>
        <p:spPr>
          <a:xfrm>
            <a:off x="2736507" y="119786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ЗАПРЕТ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C07F18-1737-4973-BFF0-B73B1DE9D162}"/>
              </a:ext>
            </a:extLst>
          </p:cNvPr>
          <p:cNvSpPr txBox="1"/>
          <p:nvPr/>
        </p:nvSpPr>
        <p:spPr>
          <a:xfrm>
            <a:off x="8421237" y="119786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ОГРАНИЧЕНИЕ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B9552-C7E0-418C-BD2E-5CFE46864442}"/>
              </a:ext>
            </a:extLst>
          </p:cNvPr>
          <p:cNvSpPr txBox="1"/>
          <p:nvPr/>
        </p:nvSpPr>
        <p:spPr>
          <a:xfrm>
            <a:off x="177130" y="1628630"/>
            <a:ext cx="5997427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Поставка иностранного программного обеспечения, аналоги которого есть в реестре российских программ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№1236 от 16.11.2015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Товары для нужд обороны страны и безопасностью государства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 9 от 14.01.2017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Мебель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 1072 от 05.09.2017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Не действует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Машиностроением: спецавтомобили, тракторы, прицепы, вагоны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№656 от 14.07.2014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Товары легкой промышленностью: одежда, меховые изделия, обувь, сумки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№791 от 11.08.2014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Товары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станкоинструментальной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промышленности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№239 от 07.03.2019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>
                <a:solidFill>
                  <a:srgbClr val="00B050"/>
                </a:solidFill>
                <a:latin typeface="Trebuchet MS" panose="020B0603020202020204" pitchFamily="34" charset="0"/>
              </a:rPr>
              <a:t>Устройства хранения данных (</a:t>
            </a:r>
            <a:r>
              <a:rPr lang="ru-RU" i="1" dirty="0">
                <a:solidFill>
                  <a:srgbClr val="00B050"/>
                </a:solidFill>
                <a:latin typeface="Trebuchet MS" panose="020B0603020202020204" pitchFamily="34" charset="0"/>
              </a:rPr>
              <a:t>ПП РФ №1746 от 21.12.2019</a:t>
            </a:r>
            <a:r>
              <a:rPr lang="ru-RU" dirty="0">
                <a:solidFill>
                  <a:srgbClr val="00B050"/>
                </a:solidFill>
                <a:latin typeface="Trebuchet MS" panose="020B0603020202020204" pitchFamily="34" charset="0"/>
              </a:rPr>
              <a:t>)</a:t>
            </a:r>
            <a:r>
              <a:rPr lang="ru-RU" dirty="0">
                <a:solidFill>
                  <a:srgbClr val="444444"/>
                </a:solidFill>
                <a:latin typeface="Trebuchet MS" panose="020B0603020202020204" pitchFamily="34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0755-C738-4548-A43F-C9AE138648E7}"/>
              </a:ext>
            </a:extLst>
          </p:cNvPr>
          <p:cNvSpPr txBox="1"/>
          <p:nvPr/>
        </p:nvSpPr>
        <p:spPr>
          <a:xfrm>
            <a:off x="6096000" y="1628630"/>
            <a:ext cx="5918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Медицинских изделий, включая хирургическое оборудование, ортопедические приспособления и другие товары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№102 от 05.02.2015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Лекарственных средств, включенных в перечень жизненно необходимых и важнейших лекарственных препаратов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РФ №1289 от 30.11.2015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Отдельные виды радиоэлектронной продукции.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 № 878 от 10.07.2019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 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Пищевые продукты (ПП №832 от 22.08.2016).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1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Оружия, боеприпасы, патроны для спортивной стрельбы 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ПП № 1119 от 20.09.2018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0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60652" y="13716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9B9FAD-7A4A-4CB8-8392-9B6BAEE524B6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14FF0B-82D1-4503-8B1B-E0E4B82FC772}"/>
              </a:ext>
            </a:extLst>
          </p:cNvPr>
          <p:cNvSpPr/>
          <p:nvPr/>
        </p:nvSpPr>
        <p:spPr>
          <a:xfrm>
            <a:off x="7155712" y="1945738"/>
            <a:ext cx="5078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rebuchet MS" panose="020B0603020202020204" pitchFamily="34" charset="0"/>
              </a:rPr>
              <a:t>	Как уверяют в Казначействе, функционал электронного актирования уже полностью готов к использованию даже в масштабе всей страны. В принципе, системой электронного актирования с 1 января уже может на всех законных основаниях воспользоваться любой желающий заказчик и поставщик.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713F78-C398-460C-AB4F-3280ABDB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" y="832111"/>
            <a:ext cx="7088750" cy="379936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377DB-8E89-4A9E-9E68-79BDB642A84F}"/>
              </a:ext>
            </a:extLst>
          </p:cNvPr>
          <p:cNvSpPr txBox="1"/>
          <p:nvPr/>
        </p:nvSpPr>
        <p:spPr>
          <a:xfrm>
            <a:off x="1526479" y="4886684"/>
            <a:ext cx="9139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Trebuchet MS" panose="020B0603020202020204" pitchFamily="34" charset="0"/>
              </a:rPr>
              <a:t>Единственное препятствие состоит лишь в том, что требуется обоюдное согласие.</a:t>
            </a:r>
          </a:p>
          <a:p>
            <a:pPr algn="r"/>
            <a:r>
              <a:rPr lang="ru-RU" dirty="0">
                <a:latin typeface="Trebuchet MS" panose="020B0603020202020204" pitchFamily="34" charset="0"/>
              </a:rPr>
              <a:t>	А уже с 1 июля она станет непреложной для всех субъектов контрактной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2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60652" y="13716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9B9FAD-7A4A-4CB8-8392-9B6BAEE524B6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4DB2C-F101-455F-A23B-E50B0571AF19}"/>
              </a:ext>
            </a:extLst>
          </p:cNvPr>
          <p:cNvSpPr txBox="1"/>
          <p:nvPr/>
        </p:nvSpPr>
        <p:spPr>
          <a:xfrm>
            <a:off x="2399506" y="3075057"/>
            <a:ext cx="7429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Планируется в скором времени…</a:t>
            </a:r>
          </a:p>
        </p:txBody>
      </p:sp>
    </p:spTree>
    <p:extLst>
      <p:ext uri="{BB962C8B-B14F-4D97-AF65-F5344CB8AC3E}">
        <p14:creationId xmlns:p14="http://schemas.microsoft.com/office/powerpoint/2010/main" val="169712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31079"/>
              </p:ext>
            </p:extLst>
          </p:nvPr>
        </p:nvGraphicFramePr>
        <p:xfrm>
          <a:off x="110831" y="850217"/>
          <a:ext cx="11919244" cy="477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4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поправок</a:t>
                      </a: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поправок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Реквизиты</a:t>
                      </a:r>
                      <a:r>
                        <a:rPr lang="ru-RU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корректируемой</a:t>
                      </a:r>
                      <a:r>
                        <a:rPr lang="en-US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вводимой нормы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Запрос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котировок может проводиться, если НМЦК не превышает 500 тыс. рублей.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Запрос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котировок может проводиться, если НМЦК не превышает 3 млн. рублей.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Ч.2 ст.82.1. 44-ФЗ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Все,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что касается проведения запроса котировок в ЭФ, «пакуется» в ст.82.1 44-ФЗ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Соответствие </a:t>
                      </a:r>
                      <a:r>
                        <a:rPr lang="ru-RU" sz="1200" b="0" baseline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спецтребованиям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отраслевого законодательства (п.1 ч.1 ст.31) подтверждается участником декларативно.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Соответствие </a:t>
                      </a:r>
                      <a:r>
                        <a:rPr lang="ru-RU" sz="1200" b="0" dirty="0" err="1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спецтребованиям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отраслевого законодательства подтверждается путем включения в состав заявки соответствующих документов.</a:t>
                      </a: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</a:t>
                      </a: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«д» п.1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ч.5 ст.82.1 44-ФЗ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8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Заявка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должна содержать предложение о цене контракта.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Заявка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должна содержать предложение о цене контракта, цене единицы ТРУ и сумме цен указанных единиц (в случае «</a:t>
                      </a:r>
                      <a:r>
                        <a:rPr lang="ru-RU" sz="1200" b="0" baseline="0" dirty="0" err="1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безобъемной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 закупки)</a:t>
                      </a: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П.3 ч.5 ст.82.1 44-ФЗ</a:t>
                      </a: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91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</a:t>
                      </a: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Особенность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отсутствовала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Конкретные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характеристики предлагаемого или используемого товара можно не прописывать в составе заявки, если в извещении указан товарный знак, и участник предлагает товар этого же товарного знака, а наименование СПТ – в случае включения в состав извещения проектной документации (при строительных закупках)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Ч.6 ст.82.1 44-ФЗ</a:t>
                      </a: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60652" y="13716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Новые правила проведения запроса котировок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9B9FAD-7A4A-4CB8-8392-9B6BAEE524B6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5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11981"/>
              </p:ext>
            </p:extLst>
          </p:nvPr>
        </p:nvGraphicFramePr>
        <p:xfrm>
          <a:off x="110833" y="850216"/>
          <a:ext cx="12007274" cy="3527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3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поправок</a:t>
                      </a: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поправок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Реквизиты</a:t>
                      </a:r>
                      <a:r>
                        <a:rPr lang="ru-RU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корректируемой</a:t>
                      </a:r>
                      <a:r>
                        <a:rPr lang="en-US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300" baseline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вводимой нормы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Заключение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контракта – по статье 83.2.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Заключение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контракта – по статье 83.2, но с оговорками, а именно:</a:t>
                      </a:r>
                    </a:p>
                    <a:p>
                      <a:pPr marL="6286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Направление проекта контракта в ЕИС участнику – в течение 3 часов с момента размещения ППИ</a:t>
                      </a:r>
                    </a:p>
                    <a:p>
                      <a:pPr marL="6286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 победителя будет 1 рабочий день на подписание</a:t>
                      </a:r>
                    </a:p>
                    <a:p>
                      <a:pPr marL="6286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 заказчика будет 1 рабочий день на финальное подписание</a:t>
                      </a:r>
                    </a:p>
                    <a:p>
                      <a:pPr marL="6286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Протокол разногласий не предусмотрен</a:t>
                      </a:r>
                    </a:p>
                    <a:p>
                      <a:pPr marL="6286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Запретный срок – 2 рабочих дня со дня размещения ППИ, а не 10 дней, как в обычном случае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 ст.82.1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44-ФЗ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наличии одной допущенной заявки или отсутствии заявок заказчик продлевает СПЗ.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Никакого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продления не предусмотрено. При наличии одной допущенной заявки контракт заключается с участником, подавшим такую заявку. При отсутствии поданных заявок возникает право на новую закупку.</a:t>
                      </a: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Ч.15 ст.82.1 44-ФЗ</a:t>
                      </a: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60652" y="13580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Новые правила проведения запроса котировок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307" y="5317135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2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Актуальность: с 1 июля 2020 года.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767122-D0BB-41A6-9030-91FD39D0BA13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69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Trebuchet MS" panose="020B0603020202020204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29223"/>
              </p:ext>
            </p:extLst>
          </p:nvPr>
        </p:nvGraphicFramePr>
        <p:xfrm>
          <a:off x="110832" y="850216"/>
          <a:ext cx="11938293" cy="4255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2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Пороговое значение цены контракта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Лимиты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пункту 4: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Если контракт заключается напрямую, то по цене не более 300 000 рублей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более 2 000 000 рублей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не более 5% от СГОЗ и не более 50 000 000 рублей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пункту 4: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Если контракт заключается через магазин ЗМО, то по цене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3 000 000 рублей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2 000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000 рублей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не более 5% от СГОЗ и не более 50 000 000 рублей</a:t>
                      </a: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пункту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5: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Если контракт заключается напрямую, то по цене не более 600 000 рублей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5 000 000 рублей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не более 50% от СГОЗ и не более 30 000 000 рублей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4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пункту</a:t>
                      </a: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5: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Если контракт заключается через магазин ЗМО, то по цене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3 000 000 рублей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44444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5 000 000 рублей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</a:t>
                      </a:r>
                      <a:r>
                        <a:rPr lang="ru-RU" sz="1200" b="0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rgbClr val="44444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50% от СГОЗ и не более 30 000 000 рублей</a:t>
                      </a: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60652" y="132804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Закупки малого объема по новым правилам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307" y="5317135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2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Актуальность: с 1 июля 2020 года.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F4BAAD-40A8-4EEB-8B0B-CD7D25C13CE3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6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98C41E-40A2-4B1F-8326-D0DCBB319AF1}"/>
              </a:ext>
            </a:extLst>
          </p:cNvPr>
          <p:cNvSpPr txBox="1"/>
          <p:nvPr/>
        </p:nvSpPr>
        <p:spPr>
          <a:xfrm>
            <a:off x="2102249" y="271326"/>
            <a:ext cx="79875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ИЗМЕНЕНИЯ 2019-2020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08224-F663-49CD-8F18-2E421F0B25EE}"/>
              </a:ext>
            </a:extLst>
          </p:cNvPr>
          <p:cNvSpPr txBox="1"/>
          <p:nvPr/>
        </p:nvSpPr>
        <p:spPr>
          <a:xfrm>
            <a:off x="2788331" y="3075057"/>
            <a:ext cx="661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изменения 223-ФЗ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D8900B-C668-4D66-8987-C55B39D7E3AA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96FDDC3D-0286-42E4-8052-D96728AC6EAB}"/>
              </a:ext>
            </a:extLst>
          </p:cNvPr>
          <p:cNvSpPr txBox="1">
            <a:spLocks/>
          </p:cNvSpPr>
          <p:nvPr/>
        </p:nvSpPr>
        <p:spPr>
          <a:xfrm>
            <a:off x="3629144" y="1049768"/>
            <a:ext cx="4759816" cy="3204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Конкурентные способы закупок 44-ФЗ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617F5E8-6DA1-469A-9AAD-03F93153AE69}"/>
              </a:ext>
            </a:extLst>
          </p:cNvPr>
          <p:cNvSpPr txBox="1">
            <a:spLocks/>
          </p:cNvSpPr>
          <p:nvPr/>
        </p:nvSpPr>
        <p:spPr>
          <a:xfrm>
            <a:off x="3497304" y="3752804"/>
            <a:ext cx="5197391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конкурс с ограниченным участием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47000D3-D161-4AAE-BA34-B8FE12594EAC}"/>
              </a:ext>
            </a:extLst>
          </p:cNvPr>
          <p:cNvSpPr txBox="1">
            <a:spLocks/>
          </p:cNvSpPr>
          <p:nvPr/>
        </p:nvSpPr>
        <p:spPr>
          <a:xfrm>
            <a:off x="3497305" y="3356876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двухэтапный конкурс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B5877B4-495E-4D00-8EA5-139909A64EFD}"/>
              </a:ext>
            </a:extLst>
          </p:cNvPr>
          <p:cNvSpPr txBox="1">
            <a:spLocks/>
          </p:cNvSpPr>
          <p:nvPr/>
        </p:nvSpPr>
        <p:spPr>
          <a:xfrm>
            <a:off x="3497305" y="2960947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открытый конкурс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00613B7-D1B6-4ADC-A97E-EF2AD256654D}"/>
              </a:ext>
            </a:extLst>
          </p:cNvPr>
          <p:cNvSpPr txBox="1">
            <a:spLocks/>
          </p:cNvSpPr>
          <p:nvPr/>
        </p:nvSpPr>
        <p:spPr>
          <a:xfrm>
            <a:off x="3497305" y="4544661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запрос предложений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875B7EF-758E-464B-94E8-5D0984252032}"/>
              </a:ext>
            </a:extLst>
          </p:cNvPr>
          <p:cNvSpPr txBox="1">
            <a:spLocks/>
          </p:cNvSpPr>
          <p:nvPr/>
        </p:nvSpPr>
        <p:spPr>
          <a:xfrm>
            <a:off x="3497305" y="4148732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запрос котировок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9BC2054-1BBA-44C2-943A-1BAB1EE9023C}"/>
              </a:ext>
            </a:extLst>
          </p:cNvPr>
          <p:cNvSpPr txBox="1">
            <a:spLocks/>
          </p:cNvSpPr>
          <p:nvPr/>
        </p:nvSpPr>
        <p:spPr>
          <a:xfrm>
            <a:off x="3497305" y="5336715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электронные закрытые конкурсы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1741AE1-8D2C-459D-8C1D-B8A88A5E4F3D}"/>
              </a:ext>
            </a:extLst>
          </p:cNvPr>
          <p:cNvSpPr txBox="1">
            <a:spLocks/>
          </p:cNvSpPr>
          <p:nvPr/>
        </p:nvSpPr>
        <p:spPr>
          <a:xfrm>
            <a:off x="3497305" y="4940589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закрытый аукцион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224EC2E-F6F2-4680-B1F7-0D779415E421}"/>
              </a:ext>
            </a:extLst>
          </p:cNvPr>
          <p:cNvGrpSpPr/>
          <p:nvPr/>
        </p:nvGrpSpPr>
        <p:grpSpPr>
          <a:xfrm>
            <a:off x="4740974" y="1685346"/>
            <a:ext cx="2594716" cy="419601"/>
            <a:chOff x="874750" y="1783753"/>
            <a:chExt cx="2594716" cy="41960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DB59ADF-BFDD-4184-9B17-A41BC0F0E0E1}"/>
                </a:ext>
              </a:extLst>
            </p:cNvPr>
            <p:cNvSpPr/>
            <p:nvPr/>
          </p:nvSpPr>
          <p:spPr>
            <a:xfrm>
              <a:off x="874750" y="1783753"/>
              <a:ext cx="2594716" cy="47265"/>
            </a:xfrm>
            <a:prstGeom prst="rect">
              <a:avLst/>
            </a:prstGeom>
            <a:solidFill>
              <a:srgbClr val="E4465A"/>
            </a:solidFill>
            <a:ln w="19050" cap="flat" cmpd="sng" algn="ctr">
              <a:solidFill>
                <a:srgbClr val="E4465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4A238F-5B7D-4831-BD24-B855425FC59B}"/>
                </a:ext>
              </a:extLst>
            </p:cNvPr>
            <p:cNvSpPr txBox="1"/>
            <p:nvPr/>
          </p:nvSpPr>
          <p:spPr>
            <a:xfrm>
              <a:off x="874750" y="1834022"/>
              <a:ext cx="2594716" cy="369332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291A0"/>
                  </a:solidFill>
                  <a:effectLst/>
                  <a:uLnTx/>
                  <a:uFillTx/>
                  <a:latin typeface="Trebuchet MS" panose="020B0603020202020204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с 01.01.2019</a:t>
              </a:r>
            </a:p>
          </p:txBody>
        </p:sp>
      </p:grpSp>
      <p:sp>
        <p:nvSpPr>
          <p:cNvPr id="17" name="Стрелка вниз 142">
            <a:extLst>
              <a:ext uri="{FF2B5EF4-FFF2-40B4-BE49-F238E27FC236}">
                <a16:creationId xmlns:a16="http://schemas.microsoft.com/office/drawing/2014/main" id="{22DB7E31-6555-40A5-A0D3-5DD71E53753D}"/>
              </a:ext>
            </a:extLst>
          </p:cNvPr>
          <p:cNvSpPr/>
          <p:nvPr/>
        </p:nvSpPr>
        <p:spPr>
          <a:xfrm>
            <a:off x="5853028" y="2281206"/>
            <a:ext cx="370607" cy="24451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D19DD6-AF60-487B-9D0F-92E4C2D56F85}"/>
              </a:ext>
            </a:extLst>
          </p:cNvPr>
          <p:cNvSpPr/>
          <p:nvPr/>
        </p:nvSpPr>
        <p:spPr>
          <a:xfrm>
            <a:off x="5175153" y="2059472"/>
            <a:ext cx="17443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обязанность заказчика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4D5483C-B87A-472F-ADC3-CA01062BEE07}"/>
              </a:ext>
            </a:extLst>
          </p:cNvPr>
          <p:cNvCxnSpPr/>
          <p:nvPr/>
        </p:nvCxnSpPr>
        <p:spPr>
          <a:xfrm>
            <a:off x="5999908" y="1370265"/>
            <a:ext cx="0" cy="287098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Объект 2">
            <a:extLst>
              <a:ext uri="{FF2B5EF4-FFF2-40B4-BE49-F238E27FC236}">
                <a16:creationId xmlns:a16="http://schemas.microsoft.com/office/drawing/2014/main" id="{7085F2C5-DDD3-47A5-A06B-D3386DD0C1D4}"/>
              </a:ext>
            </a:extLst>
          </p:cNvPr>
          <p:cNvSpPr txBox="1">
            <a:spLocks/>
          </p:cNvSpPr>
          <p:nvPr/>
        </p:nvSpPr>
        <p:spPr>
          <a:xfrm>
            <a:off x="3497305" y="2574013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электронный аукцион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EA346E7-F01A-4094-BCA2-40A73275057B}"/>
              </a:ext>
            </a:extLst>
          </p:cNvPr>
          <p:cNvSpPr/>
          <p:nvPr/>
        </p:nvSpPr>
        <p:spPr>
          <a:xfrm>
            <a:off x="2125721" y="-35105"/>
            <a:ext cx="7748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ЭЛЕКТРОНИЗАЦИЯ КОНКУРЕНТНЫХ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СПОСОБОВ ЗАКУПОК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D38F1B1-E339-4FD3-AE68-2C56818BE247}"/>
              </a:ext>
            </a:extLst>
          </p:cNvPr>
          <p:cNvSpPr txBox="1">
            <a:spLocks/>
          </p:cNvSpPr>
          <p:nvPr/>
        </p:nvSpPr>
        <p:spPr>
          <a:xfrm>
            <a:off x="5291497" y="5974777"/>
            <a:ext cx="5197390" cy="309224"/>
          </a:xfrm>
          <a:prstGeom prst="rect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500000000000000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ЭА с проектной документацией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EB91E4-9376-44C8-A767-E9CAA4143E79}"/>
              </a:ext>
            </a:extLst>
          </p:cNvPr>
          <p:cNvGrpSpPr/>
          <p:nvPr/>
        </p:nvGrpSpPr>
        <p:grpSpPr>
          <a:xfrm>
            <a:off x="1745908" y="5902777"/>
            <a:ext cx="2594716" cy="419601"/>
            <a:chOff x="874750" y="1783753"/>
            <a:chExt cx="2594716" cy="41960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78FE000-9503-4BDA-88E6-1E482F8B40CC}"/>
                </a:ext>
              </a:extLst>
            </p:cNvPr>
            <p:cNvSpPr/>
            <p:nvPr/>
          </p:nvSpPr>
          <p:spPr>
            <a:xfrm>
              <a:off x="874750" y="1783753"/>
              <a:ext cx="2594716" cy="47265"/>
            </a:xfrm>
            <a:prstGeom prst="rect">
              <a:avLst/>
            </a:prstGeom>
            <a:solidFill>
              <a:srgbClr val="E4465A"/>
            </a:solidFill>
            <a:ln w="19050" cap="flat" cmpd="sng" algn="ctr">
              <a:solidFill>
                <a:srgbClr val="E4465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5BE3D5-F2D9-44C4-8AA4-29B84341F65A}"/>
                </a:ext>
              </a:extLst>
            </p:cNvPr>
            <p:cNvSpPr txBox="1"/>
            <p:nvPr/>
          </p:nvSpPr>
          <p:spPr>
            <a:xfrm>
              <a:off x="874750" y="1834022"/>
              <a:ext cx="2594716" cy="369332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291A0"/>
                  </a:solidFill>
                  <a:effectLst/>
                  <a:uLnTx/>
                  <a:uFillTx/>
                  <a:latin typeface="Trebuchet MS" panose="020B0603020202020204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с 01.07.2019</a:t>
              </a:r>
            </a:p>
          </p:txBody>
        </p:sp>
      </p:grpSp>
      <p:sp>
        <p:nvSpPr>
          <p:cNvPr id="26" name="Стрелка вниз 142">
            <a:extLst>
              <a:ext uri="{FF2B5EF4-FFF2-40B4-BE49-F238E27FC236}">
                <a16:creationId xmlns:a16="http://schemas.microsoft.com/office/drawing/2014/main" id="{9CBD4AC9-C64E-4A54-B0D6-14E8B25B6D55}"/>
              </a:ext>
            </a:extLst>
          </p:cNvPr>
          <p:cNvSpPr/>
          <p:nvPr/>
        </p:nvSpPr>
        <p:spPr>
          <a:xfrm rot="16200000">
            <a:off x="4619563" y="5746949"/>
            <a:ext cx="370607" cy="71821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79DEB6B-401A-4FBF-B534-4C65D19CE0FA}"/>
              </a:ext>
            </a:extLst>
          </p:cNvPr>
          <p:cNvSpPr/>
          <p:nvPr/>
        </p:nvSpPr>
        <p:spPr>
          <a:xfrm>
            <a:off x="125835" y="895880"/>
            <a:ext cx="2967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ФЗ от 31.12.2017 № 504-ФЗ</a:t>
            </a:r>
            <a:endParaRPr kumimoji="0" lang="ru-RU" sz="1400" b="1" i="1" u="sng" strike="noStrike" kern="0" cap="none" spc="0" normalizeH="0" baseline="0" noProof="0" dirty="0">
              <a:ln>
                <a:noFill/>
              </a:ln>
              <a:solidFill>
                <a:srgbClr val="3B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A10662-6C6D-4441-9F34-2E9EF30EAB0D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4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874BE-540B-4B50-8DF5-EC1FCB7E8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2"/>
          <a:stretch/>
        </p:blipFill>
        <p:spPr>
          <a:xfrm>
            <a:off x="712423" y="991534"/>
            <a:ext cx="7720023" cy="52753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159C0-8099-4704-B1C8-48A7C09EF497}"/>
              </a:ext>
            </a:extLst>
          </p:cNvPr>
          <p:cNvSpPr txBox="1"/>
          <p:nvPr/>
        </p:nvSpPr>
        <p:spPr>
          <a:xfrm>
            <a:off x="3404173" y="272449"/>
            <a:ext cx="538365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УЧАСТНИКОВ ЗАКУПОК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CF7A7-7199-493A-80B9-66163DDB5E1B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3228F0-F32F-43E0-ADBE-36B0C706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105" y="3698800"/>
            <a:ext cx="3405808" cy="1613669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A8A64-6E98-46ED-840E-28E1710C8A2A}"/>
              </a:ext>
            </a:extLst>
          </p:cNvPr>
          <p:cNvSpPr txBox="1"/>
          <p:nvPr/>
        </p:nvSpPr>
        <p:spPr>
          <a:xfrm>
            <a:off x="9062255" y="317558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esia.gosuslugi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0" name="Стрелка: изогнутая вправо 9">
            <a:extLst>
              <a:ext uri="{FF2B5EF4-FFF2-40B4-BE49-F238E27FC236}">
                <a16:creationId xmlns:a16="http://schemas.microsoft.com/office/drawing/2014/main" id="{A9EB5751-B858-4D9D-8A27-F97E64AD14DA}"/>
              </a:ext>
            </a:extLst>
          </p:cNvPr>
          <p:cNvSpPr/>
          <p:nvPr/>
        </p:nvSpPr>
        <p:spPr>
          <a:xfrm rot="8648133">
            <a:off x="9219076" y="248832"/>
            <a:ext cx="1126908" cy="3050027"/>
          </a:xfrm>
          <a:prstGeom prst="curvedRightArrow">
            <a:avLst>
              <a:gd name="adj1" fmla="val 28190"/>
              <a:gd name="adj2" fmla="val 66180"/>
              <a:gd name="adj3" fmla="val 2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79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69D81A-8573-4C93-8078-FB771F4F63C9}"/>
              </a:ext>
            </a:extLst>
          </p:cNvPr>
          <p:cNvSpPr txBox="1"/>
          <p:nvPr/>
        </p:nvSpPr>
        <p:spPr>
          <a:xfrm>
            <a:off x="3063759" y="261617"/>
            <a:ext cx="606448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«НЕЗАВИСИМЫЙ РЕГИСТРАТОР»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4821FF-774A-4FF7-9E8F-7CBA03D863C9}"/>
              </a:ext>
            </a:extLst>
          </p:cNvPr>
          <p:cNvGrpSpPr/>
          <p:nvPr/>
        </p:nvGrpSpPr>
        <p:grpSpPr>
          <a:xfrm>
            <a:off x="0" y="958896"/>
            <a:ext cx="7620175" cy="1797951"/>
            <a:chOff x="0" y="958896"/>
            <a:chExt cx="7620175" cy="179795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7DF692C-0D24-43FD-91CC-35271B0BE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8896"/>
              <a:ext cx="7620175" cy="1797951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ACD0AE5-4599-47B2-BA31-91B46892E48E}"/>
                </a:ext>
              </a:extLst>
            </p:cNvPr>
            <p:cNvSpPr/>
            <p:nvPr/>
          </p:nvSpPr>
          <p:spPr>
            <a:xfrm>
              <a:off x="5186148" y="1832351"/>
              <a:ext cx="1214651" cy="216589"/>
            </a:xfrm>
            <a:prstGeom prst="rect">
              <a:avLst/>
            </a:prstGeom>
            <a:ln w="38100">
              <a:solidFill>
                <a:srgbClr val="E86172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229F2E0-FD89-4F0B-898C-F270B39BCE27}"/>
              </a:ext>
            </a:extLst>
          </p:cNvPr>
          <p:cNvGrpSpPr/>
          <p:nvPr/>
        </p:nvGrpSpPr>
        <p:grpSpPr>
          <a:xfrm>
            <a:off x="8093141" y="1423987"/>
            <a:ext cx="3543300" cy="4010025"/>
            <a:chOff x="8093141" y="1423987"/>
            <a:chExt cx="3543300" cy="401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35D69D3-97AB-458E-82E1-9BA6384F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3141" y="1423987"/>
              <a:ext cx="3543300" cy="4010025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D3AC85C-10DB-4C45-A711-5AA522AF7F4B}"/>
                </a:ext>
              </a:extLst>
            </p:cNvPr>
            <p:cNvSpPr/>
            <p:nvPr/>
          </p:nvSpPr>
          <p:spPr>
            <a:xfrm>
              <a:off x="8898340" y="1487606"/>
              <a:ext cx="1932903" cy="400110"/>
            </a:xfrm>
            <a:prstGeom prst="rect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076192-DCCF-44B1-987D-B0F2D032B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3" y="4101154"/>
            <a:ext cx="7172325" cy="2105025"/>
          </a:xfrm>
          <a:prstGeom prst="rect">
            <a:avLst/>
          </a:prstGeom>
          <a:ln w="38100">
            <a:solidFill>
              <a:srgbClr val="E86172"/>
            </a:solidFill>
          </a:ln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01E165D7-4D74-4108-AB9E-D5A573692609}"/>
              </a:ext>
            </a:extLst>
          </p:cNvPr>
          <p:cNvSpPr/>
          <p:nvPr/>
        </p:nvSpPr>
        <p:spPr>
          <a:xfrm>
            <a:off x="914400" y="2180271"/>
            <a:ext cx="2557462" cy="845896"/>
          </a:xfrm>
          <a:prstGeom prst="wedgeRoundRectCallout">
            <a:avLst>
              <a:gd name="adj1" fmla="val 115852"/>
              <a:gd name="adj2" fmla="val -74875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0BF10-826F-4078-8C46-9D437DD6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94" y="2289881"/>
            <a:ext cx="2354073" cy="604837"/>
          </a:xfrm>
          <a:prstGeom prst="rect">
            <a:avLst/>
          </a:prstGeom>
          <a:ln w="57150">
            <a:noFill/>
          </a:ln>
          <a:effectLst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211CB9-B5E8-499E-A5DF-90F7AFAB8D2B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rgbClr val="444444">
              <a:alpha val="78824"/>
            </a:srgbClr>
          </a:solidFill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C68A95-EEE7-43B0-B921-36BD45C85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16" y="1145024"/>
            <a:ext cx="9949566" cy="4567950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5DFBE4-ACD1-4335-9C2C-C500B0B451CC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2320413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82005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474-ФЗ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Расширение закупок с ограничением (</a:t>
            </a:r>
            <a:r>
              <a:rPr lang="ru-RU" altLang="ru-RU" dirty="0" err="1">
                <a:cs typeface="Segoe UI" panose="020B0502040204020203" pitchFamily="34" charset="0"/>
              </a:rPr>
              <a:t>мсп</a:t>
            </a:r>
            <a:r>
              <a:rPr lang="ru-RU" altLang="ru-RU" dirty="0">
                <a:cs typeface="Segoe UI" panose="020B0502040204020203" pitchFamily="34" charset="0"/>
              </a:rPr>
              <a:t>) в отношении </a:t>
            </a:r>
            <a:r>
              <a:rPr lang="ru-RU" altLang="ru-RU" dirty="0" err="1">
                <a:cs typeface="Segoe UI" panose="020B0502040204020203" pitchFamily="34" charset="0"/>
              </a:rPr>
              <a:t>самозанятых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19.12.2019 в СФ направлен принятый в Госдуме проект, согласно которому самозанятых «подключили» к закупкам у МСП в рамках эксперимента, сроки которого – до конца 2028 года.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Закон вступает в силу по истечении 90 дней со дня официального опубликования (закон опубликован 28.12.2019). 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04D54A-737B-486D-BE51-2E6D9FC39DB6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4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ПП РФ от 01.08.2019 № 1001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2977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Увеличение размера квоты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Изменение размера квоты закупок у МСП для субъектов ПП РФ 1352: 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18 процентов вместо 18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/15.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Актуальность: с 01.01.202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950485-6E63-4D9D-99C3-65AB75387073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B64B23-07E1-4952-B59A-8CDD44B40F30}"/>
              </a:ext>
            </a:extLst>
          </p:cNvPr>
          <p:cNvSpPr/>
          <p:nvPr/>
        </p:nvSpPr>
        <p:spPr>
          <a:xfrm>
            <a:off x="1053713" y="3259987"/>
            <a:ext cx="10000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Годовой объем закупок у субъектов малого и среднего предпринимательства устанавливается в размере не менее чем </a:t>
            </a:r>
            <a:r>
              <a:rPr lang="ru-RU" u="sng" dirty="0">
                <a:latin typeface="Segoe UI" panose="020B0502040204020203" pitchFamily="34" charset="0"/>
                <a:cs typeface="Segoe UI" panose="020B0502040204020203" pitchFamily="34" charset="0"/>
              </a:rPr>
              <a:t>20 процентов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совокупного годового стоимостного объема договоров, заключенных заказчиками по результатам закупок. При этом совокупный годовой стоимостной объем договоров, заключенных заказчиками с субъектами малого и среднего предпринимательства по результатам закупок, осуществленных в соответствии с подпунктом "б" пункта 4 настоящего Положения, должен составлять не менее чем </a:t>
            </a:r>
            <a:r>
              <a:rPr lang="ru-RU" u="sng" dirty="0">
                <a:latin typeface="Segoe UI" panose="020B0502040204020203" pitchFamily="34" charset="0"/>
                <a:cs typeface="Segoe UI" panose="020B0502040204020203" pitchFamily="34" charset="0"/>
              </a:rPr>
              <a:t>18 процентов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совокупного годового стоимостного объема договоров, заключенных заказчиками по результатам закупок.</a:t>
            </a:r>
            <a:endParaRPr lang="ru-RU" sz="14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81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ПП РФ от 18.09.2019 № 1205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1201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Уменьшение срока оплаты по договорам с </a:t>
            </a:r>
            <a:r>
              <a:rPr lang="ru-RU" altLang="ru-RU" dirty="0" err="1">
                <a:cs typeface="Segoe UI" panose="020B0502040204020203" pitchFamily="34" charset="0"/>
              </a:rPr>
              <a:t>мсп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Уменьшение размеров срока оплаты по договорам с субъектами МСП, заключенным в результате применения ПП РФ 1352: вместо 30 календарных дней – 15 рабочих.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Актуальность: с 01.01.202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3DC0F3-0911-4AD3-B5E7-A15A2D1F677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6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ПП РФ от 10.07.2019 № 878	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120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ПП </a:t>
            </a:r>
            <a:r>
              <a:rPr lang="ru-RU" altLang="ru-RU" dirty="0" err="1">
                <a:cs typeface="Segoe UI" panose="020B0502040204020203" pitchFamily="34" charset="0"/>
              </a:rPr>
              <a:t>рф</a:t>
            </a:r>
            <a:r>
              <a:rPr lang="ru-RU" altLang="ru-RU" dirty="0">
                <a:cs typeface="Segoe UI" panose="020B0502040204020203" pitchFamily="34" charset="0"/>
              </a:rPr>
              <a:t> 925 при закупке рэп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Внесены изменения в ПП РФ 925. Отдельно выделена закупка радиоэлектронной продукции: при закупке такой продукции ориентироваться нужно не на декларирование страны происхождения товара, а на наличие данной продукции в реестре радиоэлектронной продукции.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преференции тоже иной: 30% вместо традиционных 15%.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Вступило в силу  с 10.07.2019.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01.01.2020 реестр ведется в нормальном режиме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http://minpromtorg.gov.ru/opendata/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82ED6B-402A-4703-9954-BC71F606FF8A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4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2080895"/>
              </p:ext>
            </p:extLst>
          </p:nvPr>
        </p:nvGraphicFramePr>
        <p:xfrm>
          <a:off x="861527" y="788733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9568" y="957121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92578" y="975785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5723" y="131935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Два подхода к применению ПП РФ 925 при закупке РЭП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406462-D94C-4E0C-A51A-465A3D2568F9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D25ABF1-5C88-4F82-B445-35DF04BF9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09324"/>
              </p:ext>
            </p:extLst>
          </p:nvPr>
        </p:nvGraphicFramePr>
        <p:xfrm>
          <a:off x="2029295" y="4229165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426">
                  <a:extLst>
                    <a:ext uri="{9D8B030D-6E8A-4147-A177-3AD203B41FA5}">
                      <a16:colId xmlns:a16="http://schemas.microsoft.com/office/drawing/2014/main" val="3404645533"/>
                    </a:ext>
                  </a:extLst>
                </a:gridCol>
                <a:gridCol w="3062177">
                  <a:extLst>
                    <a:ext uri="{9D8B030D-6E8A-4147-A177-3AD203B41FA5}">
                      <a16:colId xmlns:a16="http://schemas.microsoft.com/office/drawing/2014/main" val="3696482339"/>
                    </a:ext>
                  </a:extLst>
                </a:gridCol>
                <a:gridCol w="3267396">
                  <a:extLst>
                    <a:ext uri="{9D8B030D-6E8A-4147-A177-3AD203B41FA5}">
                      <a16:colId xmlns:a16="http://schemas.microsoft.com/office/drawing/2014/main" val="1630114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Номер позиции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Страна происхождения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1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Товар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реестре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4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Товар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реестре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6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Товар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Белорусия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7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Товар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Китай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Товар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Казахстан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0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159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9C88A-48C7-4C50-8449-D8FCDF699B7C}"/>
              </a:ext>
            </a:extLst>
          </p:cNvPr>
          <p:cNvSpPr txBox="1"/>
          <p:nvPr/>
        </p:nvSpPr>
        <p:spPr>
          <a:xfrm>
            <a:off x="2102249" y="271326"/>
            <a:ext cx="79875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ДОПОЛНЕНИЕ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AB85E-0644-48B3-8B8F-08AA6200EEC9}"/>
              </a:ext>
            </a:extLst>
          </p:cNvPr>
          <p:cNvSpPr txBox="1"/>
          <p:nvPr/>
        </p:nvSpPr>
        <p:spPr>
          <a:xfrm>
            <a:off x="3406770" y="3075057"/>
            <a:ext cx="5378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Практика и прецеденты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254CC0-F6D7-4C19-8813-32B4BB452E0A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4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ЗА ПРОСРОЧЕННОЕ РЕШЕНИЕ ОБ ОДОБРЕНИИ КРУПНОЙ СДЕЛКИ НУЖНО ОТКЛОНЯТЬ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2C8CBC-DFAC-4EB6-B609-7BE85895670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02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А64-3968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580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Дата последнего решения: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.03.2019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дошло до: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Верховный Суд Российской Федерации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Обстоятельства: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мае 2018 года заказчик проводил электронный аукцион по 44-ФЗ. В составе одной из заявок (вторых частей) содержалось решение об одобрении крупной сделки, утвержденное 13.04.2015. Заказчик, руководствуясь абз.10 п.3 ст.46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4-ФЗ в редакции закона с 03.07.2016, квалифицировал данное решение как документ, указывающий недостоверную информацию, и отклонил участника закупки. 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Результат: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УФАС поддержало заказчика, посчитав его действия правомерными, суды поддержали УФАС. 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7C3BFA-26D5-423F-BBB4-A736C7259471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2562990" y="60354"/>
            <a:ext cx="7058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ЭЛЕКТРОННЫЕ ПЛОЩАДКИ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ЭЛЕКТРОННЫЙ ДОКУМЕНТООБОРОТ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9922" y="921163"/>
            <a:ext cx="11925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Распоряжение Правительства РФ от 12.07.2018 N 1447-р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«Об утверждении перечней операторов электронных площадок и специализированных электронных площадок, предусмотренных Федеральными законами от 05.04.2013 N 44-ФЗ, от 18.07.2011 N 223-ФЗ»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32479" y="1816082"/>
            <a:ext cx="1646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01.10.2018 г.:</a:t>
            </a:r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rgbClr val="0291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58072" y="2532154"/>
            <a:ext cx="11121843" cy="2700007"/>
            <a:chOff x="396519" y="2385947"/>
            <a:chExt cx="11121843" cy="270000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19" y="3360598"/>
              <a:ext cx="2949444" cy="772473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19" y="2403138"/>
              <a:ext cx="2949444" cy="754740"/>
            </a:xfrm>
            <a:prstGeom prst="rect">
              <a:avLst/>
            </a:prstGeom>
            <a:ln w="28575">
              <a:solidFill>
                <a:srgbClr val="E4465A"/>
              </a:solidFill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19" y="4337830"/>
              <a:ext cx="2949444" cy="742446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161" y="2385947"/>
              <a:ext cx="3105213" cy="754740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161" y="3359202"/>
              <a:ext cx="3105213" cy="754436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161" y="4332153"/>
              <a:ext cx="3105213" cy="753801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572" y="2385947"/>
              <a:ext cx="3070056" cy="743938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572" y="3359202"/>
              <a:ext cx="3070056" cy="754436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621" y="4332153"/>
              <a:ext cx="3633741" cy="748123"/>
            </a:xfrm>
            <a:prstGeom prst="rect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</p:pic>
      </p:grpSp>
      <p:sp>
        <p:nvSpPr>
          <p:cNvPr id="32" name="Прямоугольник 31"/>
          <p:cNvSpPr/>
          <p:nvPr/>
        </p:nvSpPr>
        <p:spPr>
          <a:xfrm>
            <a:off x="156444" y="5667077"/>
            <a:ext cx="11925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!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См. письмо Минфина РФ от 02.10.2018 N 24-06-08/70718</a:t>
            </a:r>
          </a:p>
        </p:txBody>
      </p:sp>
      <p:sp>
        <p:nvSpPr>
          <p:cNvPr id="33" name="Правая фигурная скобка 32"/>
          <p:cNvSpPr/>
          <p:nvPr/>
        </p:nvSpPr>
        <p:spPr>
          <a:xfrm rot="16200000">
            <a:off x="9741538" y="500386"/>
            <a:ext cx="221188" cy="363879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52132" y="2004411"/>
            <a:ext cx="599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291A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291A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A2860D-F6AE-48B5-AA1E-FACE8B670ED9}"/>
              </a:ext>
            </a:extLst>
          </p:cNvPr>
          <p:cNvSpPr/>
          <p:nvPr/>
        </p:nvSpPr>
        <p:spPr>
          <a:xfrm>
            <a:off x="10831243" y="6488668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Спирин А.А.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353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А64-3968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5009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Цитаты дела: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представленном решении об одобрении крупной сделки срок не указан, значит, данное решение действительно в течение одного года. На май 2018 года срок действия решения об одобрении крупной сделки истек.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Суд пришел к выводу о том, что единая комиссия по праву признала заявку общества не соответствующей требованиям, установленным документацией об аукционе.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722E7E-7E6F-49E3-A4DE-CDE2C643D9CB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916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Актуальная позиция ВС </a:t>
            </a:r>
            <a:r>
              <a:rPr kumimoji="0" lang="ru-RU" sz="2500" b="1" i="0" u="none" strike="noStrike" kern="1200" cap="all" spc="0" normalizeH="0" baseline="0" noProof="0" dirty="0" err="1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рф</a:t>
            </a: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по вопросу участия субъектов </a:t>
            </a:r>
            <a:r>
              <a:rPr kumimoji="0" lang="ru-RU" sz="2500" b="1" i="0" u="none" strike="noStrike" kern="1200" cap="all" spc="0" normalizeH="0" baseline="0" noProof="0" dirty="0" err="1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усн</a:t>
            </a: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в закупках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98C3E5-0D9F-43D5-9FBA-EED4FA644625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87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А40-88142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580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Дата последнего решения: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30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.05.2019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дошло до: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Верховный Суд Российской Федерации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Обстоятельства: 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Заказчик проводил аукцион на поставку мебели. Заявитель подал жалобу в УФАС на то, что заказчик неправомерно включил в структуру цены контракта НДС для участника закупки, применяющего УСН: заказчик якобы должен был установить в контракте обязательное условие об уменьшении суммы, подлежащей уплате участником, использующим УСН, на размер налоговых платежей, связанных с оплатой контракта (своеобразное толкование п.2 ч.13 ст.34 44-ФЗ).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Результат: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УФАС признал жалобу обоснованной. Суды трех инстанций (Мосгорсуд, 9 ААС, АС Московского округа) поддержали мнение УФАС, оставив решение в силе. 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Верховный Суд отменил решения судов трех инстанций и встал на сторону заказчика.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6D1CFA-59FE-41AD-A7F3-59E7DE57E74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52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А40-88142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0956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Цитаты дела: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Любой участник закупки, в том числе освобожденный от уплаты НДС и применяющий УСН, вправе участвовать в закупке. Контракт по итогам аукциона заключается и оплачивается заказчиком по цене, предложенной участником, вне зависимости от применяемой УСН. Корректировка цены при заключении контракта не допускается в силу норм закона.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Указание заказчиком в контракте цены, включающей НДС, не свидетельствует о нарушении прав участника-УСН, поскольку не возлагает на него безусловной обязанности по исчислению и уплате НДС. В силу п.5 ст.173 НК РФ и правовой позиции КС РФ (Постановление КС РФ от 03.06.2014 № 17-П), такого рода обязанность может возникнуть лишь при выставлении налогоплательщиком по своей инициативе счета-фактуры с выделенной в нем суммой налога.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Норма, предусмотренная п.2 ч.13 ст.34, регулирует не вопрос об изменении цены контракта в зависимости от применяемой системы налогообложения, а определяет порядок осуществления расчетов в тех случаях, когда в силу закона заказчик (покупатель) должен произвести уплату налога за исполнителя (поставщика) за счет выплачиваемых ему сумм.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58D593-530D-4CCD-B12F-558861E54730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77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УКАЗАНИЕ сведений о товарном знаке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74D99A-20F6-42A0-8BD8-69AEE7145D58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62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А53-12991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44855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Дата последнего решения: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14.03.2019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дошло до: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АС Северо-Кавказского округа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Обстоятельства: 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Заказчик проводил аукцион на поставку шин. Заявка одного из участников была отклонена на рассмотрении первых частей, ибо в составе заявки отсутствовали сведения о товарном знаке предлагаемого товара, что было расценено заказчиком как указание недостоверных сведений. Отклоненный участник пошел в УФАС.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Результат: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УФАС признало жалобу обоснованной, мотивируя тем, что предложение участника в отношении требуемых характеристик шин соответствует требованиям документации, а довод заказчика о том, что шин без товарного знака не может существовать, - отклонило.</a:t>
            </a:r>
          </a:p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Заказчик подал в суд, и суды (АС Ростовской области, 15 ААС, АС СКО) встали на сторону заказчика.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BC1E21-4843-49A5-AA25-602360293F7B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775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4930" y="1655124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5803" y="1655124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А53-12991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/2018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5801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44-фз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Цитаты дела: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рассмотрении заявок заказчик вправе проверить достоверность представленных в заявках сведений.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ГОСТах на шины (требование о соответствии которым было установлено в документации), в распоряжении Минтранса России, а также в ТР ТС «О безопасности колесных транспортных средств» прямо указаны обязательные требования к маркировке шин, в частности маркировка товарным знаком. 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Суды приняли во внимание письма разных производителей и поставщиков, представленных заказчиком, согласно которым на территории ЕЭАС нет и не может быть автомобильных шин без товарного знака.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Суды также заключили, что ПП РФ от 05.12.2011 № 1008, устанавливающее правила проведения техосмотра ТС, исключает возможность пройти техосмотр и получить диагностическую карту без указания марки автомобильных шин.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18094" y="1036432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1" y="1156869"/>
            <a:ext cx="1090451" cy="1194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B8B3276-B75A-4F93-B170-751A7310413E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63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5799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223-фз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C86F14-565E-449E-9C7F-5B331F196DA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7699FE-4542-4B77-AF7B-CCFE2B4BB66F}"/>
              </a:ext>
            </a:extLst>
          </p:cNvPr>
          <p:cNvSpPr/>
          <p:nvPr/>
        </p:nvSpPr>
        <p:spPr>
          <a:xfrm>
            <a:off x="1406197" y="1751617"/>
            <a:ext cx="104073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Дата решения: </a:t>
            </a:r>
            <a:r>
              <a:rPr lang="ru-RU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30.03.2018</a:t>
            </a:r>
          </a:p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Дело дошло до: </a:t>
            </a:r>
            <a:r>
              <a:rPr lang="ru-RU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Московское УФАС</a:t>
            </a:r>
          </a:p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Обстоятельства: </a:t>
            </a:r>
            <a:endParaRPr lang="en-US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Поставщик предлагая товар Республики Беларусь, рассчитывал на приоритет товаров наравне с российской продукцией. Но Заказчик снизил цену контракта заключаемого с этим Поставщиком на 15%. </a:t>
            </a:r>
          </a:p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</a:p>
          <a:p>
            <a:pPr lvl="0" algn="just" defTabSz="447675">
              <a:spcBef>
                <a:spcPts val="1200"/>
              </a:spcBef>
              <a:buClr>
                <a:srgbClr val="E4465A"/>
              </a:buClr>
              <a:buSzPct val="120000"/>
              <a:defRPr/>
            </a:pPr>
            <a:r>
              <a:rPr lang="ru-RU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пришла к выводу, что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предоставить приоритет наравне с российской продукцией. «Указанная правовая позиция подтверждается в том числе решением </a:t>
            </a:r>
            <a:r>
              <a:rPr lang="ru-RU" u="sng" dirty="0">
                <a:latin typeface="Segoe UI" panose="020B0502040204020203" pitchFamily="34" charset="0"/>
                <a:cs typeface="Segoe UI" panose="020B0502040204020203" pitchFamily="34" charset="0"/>
              </a:rPr>
              <a:t>Семнадцатого арбитражного апелляционного суда от 18.12.2017 № 17АП-17224/2017-ГК по делу № А60-28619/2017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.»</a:t>
            </a:r>
            <a:endParaRPr lang="ru-RU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5347CA-6ACB-4A2B-B147-0628CF62D12E}"/>
              </a:ext>
            </a:extLst>
          </p:cNvPr>
          <p:cNvSpPr/>
          <p:nvPr/>
        </p:nvSpPr>
        <p:spPr>
          <a:xfrm>
            <a:off x="756836" y="1385581"/>
            <a:ext cx="7210425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D39B3B-AEA0-405F-BFC3-46786F87BB78}"/>
              </a:ext>
            </a:extLst>
          </p:cNvPr>
          <p:cNvSpPr/>
          <p:nvPr/>
        </p:nvSpPr>
        <p:spPr>
          <a:xfrm>
            <a:off x="1627709" y="1385581"/>
            <a:ext cx="633955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Дело 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1-00-249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77-18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Пятиугольник 12">
            <a:extLst>
              <a:ext uri="{FF2B5EF4-FFF2-40B4-BE49-F238E27FC236}">
                <a16:creationId xmlns:a16="http://schemas.microsoft.com/office/drawing/2014/main" id="{2D31E89A-7D3D-450E-8C6E-D2A48E059C6C}"/>
              </a:ext>
            </a:extLst>
          </p:cNvPr>
          <p:cNvSpPr/>
          <p:nvPr/>
        </p:nvSpPr>
        <p:spPr bwMode="auto">
          <a:xfrm>
            <a:off x="0" y="766889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txBody>
          <a:bodyPr vert="vert" lIns="91420" tIns="45711" rIns="91420" bIns="45711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DE2BD1-CE73-4646-BDBE-8B2DAA253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" y="887326"/>
            <a:ext cx="1090451" cy="11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7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5AB5DC-B5E6-416A-ACA2-C8E0E795EFC1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AB4F7F-232C-4229-9BE2-8AE4F743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0" y="1065847"/>
            <a:ext cx="10399592" cy="5419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BA5D8-2551-4060-9696-75EA87FC70E2}"/>
              </a:ext>
            </a:extLst>
          </p:cNvPr>
          <p:cNvSpPr txBox="1"/>
          <p:nvPr/>
        </p:nvSpPr>
        <p:spPr>
          <a:xfrm>
            <a:off x="2102249" y="271326"/>
            <a:ext cx="798750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КОНТАКТЫ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BA1250B-5C3E-4426-A112-EFD3A68816BA}"/>
              </a:ext>
            </a:extLst>
          </p:cNvPr>
          <p:cNvGrpSpPr/>
          <p:nvPr/>
        </p:nvGrpSpPr>
        <p:grpSpPr>
          <a:xfrm>
            <a:off x="877116" y="4659517"/>
            <a:ext cx="4224038" cy="1734687"/>
            <a:chOff x="4395572" y="3341597"/>
            <a:chExt cx="4224038" cy="1734687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E168C302-8E4E-4BE4-9318-D1DFF24F4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420" y="3844674"/>
              <a:ext cx="3669190" cy="550654"/>
            </a:xfrm>
            <a:prstGeom prst="roundRect">
              <a:avLst>
                <a:gd name="adj" fmla="val 7173"/>
              </a:avLst>
            </a:prstGeom>
            <a:noFill/>
            <a:ln w="19050" cap="sq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 lIns="0" tIns="0" rIns="0" bIns="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Microsoft YaHei" panose="020B0503020204020204" pitchFamily="34" charset="-122"/>
                  <a:cs typeface="Segoe UI" panose="020B0502040204020203" pitchFamily="34" charset="0"/>
                </a:rPr>
                <a:t>8 800 77 55 8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Microsoft YaHei" panose="020B0503020204020204" pitchFamily="34" charset="-122"/>
                  <a:cs typeface="Segoe UI" panose="020B0502040204020203" pitchFamily="34" charset="0"/>
                </a:rPr>
                <a:t>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Microsoft YaHei" panose="020B0503020204020204" pitchFamily="34" charset="-122"/>
                  <a:cs typeface="Segoe UI" panose="020B0502040204020203" pitchFamily="34" charset="0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Microsoft YaHei" panose="020B0503020204020204" pitchFamily="34" charset="-122"/>
                  <a:cs typeface="Segoe UI" panose="020B0502040204020203" pitchFamily="34" charset="0"/>
                </a:rPr>
                <a:t>ЗВОНОК ПО РОССИИ БЕСПЛАТНЫЙ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62DFE3-0654-46F9-9D51-422C4F8ACFA7}"/>
                </a:ext>
              </a:extLst>
            </p:cNvPr>
            <p:cNvSpPr txBox="1"/>
            <p:nvPr/>
          </p:nvSpPr>
          <p:spPr>
            <a:xfrm>
              <a:off x="4519603" y="3341597"/>
              <a:ext cx="2726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  <a:hlinkClick r:id="rId4"/>
                </a:rPr>
                <a:t>www.rts-tender.ru</a:t>
              </a:r>
              <a:endPara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CEFD85-5118-4F22-84D0-2CA981BB0BAD}"/>
                </a:ext>
              </a:extLst>
            </p:cNvPr>
            <p:cNvSpPr txBox="1"/>
            <p:nvPr/>
          </p:nvSpPr>
          <p:spPr>
            <a:xfrm>
              <a:off x="4894304" y="4429953"/>
              <a:ext cx="2812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info@rts-tender.ru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support@rts-tender.ru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13EF7D3-648F-458C-B096-987504CFC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72" y="3420756"/>
              <a:ext cx="331345" cy="33929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8D80925-75D0-45F8-BFB0-5E75E3B0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35" y="4566216"/>
              <a:ext cx="331345" cy="33929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40C6BF3-4463-4545-93DA-AA0BA1049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34" y="3950353"/>
              <a:ext cx="331345" cy="33929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334A60-55E4-48D4-8A74-0C823A107A54}"/>
              </a:ext>
            </a:extLst>
          </p:cNvPr>
          <p:cNvSpPr txBox="1"/>
          <p:nvPr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ВСЕЙ ТЕРРИТОРИИ РФ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649B5-E1AF-4BB5-A03E-39CCBFACCB41}"/>
              </a:ext>
            </a:extLst>
          </p:cNvPr>
          <p:cNvSpPr txBox="1"/>
          <p:nvPr/>
        </p:nvSpPr>
        <p:spPr>
          <a:xfrm>
            <a:off x="8383031" y="940613"/>
            <a:ext cx="37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Интересные новости в социальной сети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РТС-Тендер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4C53BE-ECE2-4619-97AD-79E8A2A57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81" y="1503327"/>
            <a:ext cx="1323810" cy="13238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A5113C-ADAB-4541-86E3-06704422C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96" y="5845051"/>
            <a:ext cx="331345" cy="339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04F83C-0E03-4DBA-9998-7880CADB0B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95" y="5229188"/>
            <a:ext cx="331345" cy="3392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C34738-6205-4B29-9BFF-CE4F87E6AB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95" y="4864956"/>
            <a:ext cx="1323810" cy="1323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EDD1ED-66E4-4FA5-909F-250069BFEADC}"/>
              </a:ext>
            </a:extLst>
          </p:cNvPr>
          <p:cNvSpPr txBox="1"/>
          <p:nvPr/>
        </p:nvSpPr>
        <p:spPr>
          <a:xfrm>
            <a:off x="8241815" y="5130588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Calibri" panose="020F0502020204030204"/>
              </a:rPr>
              <a:t>+7 (495) 419-17-25 </a:t>
            </a:r>
          </a:p>
          <a:p>
            <a:r>
              <a:rPr lang="ru-RU" dirty="0">
                <a:solidFill>
                  <a:srgbClr val="444444"/>
                </a:solidFill>
                <a:latin typeface="Calibri" panose="020F0502020204030204"/>
              </a:rPr>
              <a:t>Доб. 28568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7453F-A9A4-4582-944C-1710FEA9AAED}"/>
              </a:ext>
            </a:extLst>
          </p:cNvPr>
          <p:cNvSpPr txBox="1"/>
          <p:nvPr/>
        </p:nvSpPr>
        <p:spPr>
          <a:xfrm>
            <a:off x="8211851" y="5815016"/>
            <a:ext cx="226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Calibri" panose="020F0502020204030204"/>
                <a:hlinkClick r:id="rId10"/>
              </a:rPr>
              <a:t>a.spirin@rts-tender.ru</a:t>
            </a:r>
            <a:endParaRPr lang="ru-RU" dirty="0">
              <a:solidFill>
                <a:srgbClr val="444444"/>
              </a:solidFill>
              <a:latin typeface="Calibri" panose="020F0502020204030204"/>
            </a:endParaRPr>
          </a:p>
          <a:p>
            <a:endParaRPr lang="ru-RU" dirty="0">
              <a:solidFill>
                <a:srgbClr val="44444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025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874BE-540B-4B50-8DF5-EC1FCB7E8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22"/>
          <a:stretch/>
        </p:blipFill>
        <p:spPr>
          <a:xfrm>
            <a:off x="712423" y="991534"/>
            <a:ext cx="7720023" cy="52753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159C0-8099-4704-B1C8-48A7C09EF497}"/>
              </a:ext>
            </a:extLst>
          </p:cNvPr>
          <p:cNvSpPr txBox="1"/>
          <p:nvPr/>
        </p:nvSpPr>
        <p:spPr>
          <a:xfrm>
            <a:off x="3404173" y="272449"/>
            <a:ext cx="538365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РЕГИСТРАЦИЯ УЧАСТНИКОВ ЗАКУПОК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FCF7A7-7199-493A-80B9-66163DDB5E1B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3228F0-F32F-43E0-ADBE-36B0C706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105" y="3698800"/>
            <a:ext cx="3405808" cy="1613669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A8A64-6E98-46ED-840E-28E1710C8A2A}"/>
              </a:ext>
            </a:extLst>
          </p:cNvPr>
          <p:cNvSpPr txBox="1"/>
          <p:nvPr/>
        </p:nvSpPr>
        <p:spPr>
          <a:xfrm>
            <a:off x="9062255" y="317558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esia.gosuslugi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0" name="Стрелка: изогнутая вправо 9">
            <a:extLst>
              <a:ext uri="{FF2B5EF4-FFF2-40B4-BE49-F238E27FC236}">
                <a16:creationId xmlns:a16="http://schemas.microsoft.com/office/drawing/2014/main" id="{A9EB5751-B858-4D9D-8A27-F97E64AD14DA}"/>
              </a:ext>
            </a:extLst>
          </p:cNvPr>
          <p:cNvSpPr/>
          <p:nvPr/>
        </p:nvSpPr>
        <p:spPr>
          <a:xfrm rot="8648133">
            <a:off x="9219076" y="248832"/>
            <a:ext cx="1126908" cy="3050027"/>
          </a:xfrm>
          <a:prstGeom prst="curvedRightArrow">
            <a:avLst>
              <a:gd name="adj1" fmla="val 28190"/>
              <a:gd name="adj2" fmla="val 66180"/>
              <a:gd name="adj3" fmla="val 2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2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BCE92EF-3375-40E7-B738-3F49EF29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52" y="-25050"/>
            <a:ext cx="8270696" cy="59419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861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ПРОВЕДЕНИЯ ЭЛЕКТРОННОГО АУКЦИОНА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A3FBEF-B9AC-47EC-A04C-1F9A245E63E2}"/>
              </a:ext>
            </a:extLst>
          </p:cNvPr>
          <p:cNvSpPr/>
          <p:nvPr/>
        </p:nvSpPr>
        <p:spPr>
          <a:xfrm>
            <a:off x="10550563" y="178729"/>
            <a:ext cx="1641437" cy="324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2424C-E5FB-40FD-B129-7865882F84AE}"/>
              </a:ext>
            </a:extLst>
          </p:cNvPr>
          <p:cNvSpPr txBox="1"/>
          <p:nvPr/>
        </p:nvSpPr>
        <p:spPr>
          <a:xfrm>
            <a:off x="10628259" y="156539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 01.07.2019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563D84-C19B-4A6C-A270-B59DDB2B55F2}"/>
              </a:ext>
            </a:extLst>
          </p:cNvPr>
          <p:cNvSpPr/>
          <p:nvPr/>
        </p:nvSpPr>
        <p:spPr>
          <a:xfrm>
            <a:off x="2461562" y="367615"/>
            <a:ext cx="72688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Закупка работ по строительству, реконструкции, кап. ремонту, сносу ОКС  в случае включения в документацию в соответствии с п. 8 ч.1 ст. 33 44-ФЗ проектной документации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498439-859C-47BC-8D48-4CA3E8BDA447}"/>
              </a:ext>
            </a:extLst>
          </p:cNvPr>
          <p:cNvSpPr/>
          <p:nvPr/>
        </p:nvSpPr>
        <p:spPr>
          <a:xfrm>
            <a:off x="7183157" y="3041749"/>
            <a:ext cx="1380089" cy="142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66AE4C-362B-4540-B2AE-2C00C08B8CF4}"/>
              </a:ext>
            </a:extLst>
          </p:cNvPr>
          <p:cNvSpPr/>
          <p:nvPr/>
        </p:nvSpPr>
        <p:spPr>
          <a:xfrm>
            <a:off x="5587915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6903FF-C16E-4954-9A5F-EE1E8DDC1722}"/>
              </a:ext>
            </a:extLst>
          </p:cNvPr>
          <p:cNvSpPr/>
          <p:nvPr/>
        </p:nvSpPr>
        <p:spPr>
          <a:xfrm>
            <a:off x="8762497" y="2424627"/>
            <a:ext cx="1396000" cy="379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D156B9-547E-427D-B3FF-FA7BFA1DC0B2}"/>
              </a:ext>
            </a:extLst>
          </p:cNvPr>
          <p:cNvSpPr/>
          <p:nvPr/>
        </p:nvSpPr>
        <p:spPr>
          <a:xfrm>
            <a:off x="8750477" y="4262307"/>
            <a:ext cx="1408019" cy="603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D6C3206-5284-46EE-BFA2-DB4A1C3C7632}"/>
              </a:ext>
            </a:extLst>
          </p:cNvPr>
          <p:cNvSpPr/>
          <p:nvPr/>
        </p:nvSpPr>
        <p:spPr>
          <a:xfrm>
            <a:off x="7192836" y="2431978"/>
            <a:ext cx="1380089" cy="142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D584B9-34F9-46DB-8BE5-B5D8F6F27E90}"/>
              </a:ext>
            </a:extLst>
          </p:cNvPr>
          <p:cNvSpPr/>
          <p:nvPr/>
        </p:nvSpPr>
        <p:spPr>
          <a:xfrm>
            <a:off x="7183623" y="5548468"/>
            <a:ext cx="1389302" cy="512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B87A22-14C1-4D95-A4F6-E4A0D466E298}"/>
              </a:ext>
            </a:extLst>
          </p:cNvPr>
          <p:cNvSpPr/>
          <p:nvPr/>
        </p:nvSpPr>
        <p:spPr>
          <a:xfrm>
            <a:off x="7189909" y="3925620"/>
            <a:ext cx="1380089" cy="270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74A0EBF-63C2-4808-AD51-3589D487EB73}"/>
              </a:ext>
            </a:extLst>
          </p:cNvPr>
          <p:cNvSpPr/>
          <p:nvPr/>
        </p:nvSpPr>
        <p:spPr>
          <a:xfrm>
            <a:off x="4015184" y="2424748"/>
            <a:ext cx="1396417" cy="141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9437B2E-359F-42A0-926D-68CB3F700F8A}"/>
              </a:ext>
            </a:extLst>
          </p:cNvPr>
          <p:cNvSpPr/>
          <p:nvPr/>
        </p:nvSpPr>
        <p:spPr>
          <a:xfrm>
            <a:off x="4023894" y="3272219"/>
            <a:ext cx="1378998" cy="128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Текст 1">
            <a:extLst>
              <a:ext uri="{FF2B5EF4-FFF2-40B4-BE49-F238E27FC236}">
                <a16:creationId xmlns:a16="http://schemas.microsoft.com/office/drawing/2014/main" id="{E77E57C5-14D3-4D6C-AE0F-7DE91AF2E88A}"/>
              </a:ext>
            </a:extLst>
          </p:cNvPr>
          <p:cNvSpPr txBox="1">
            <a:spLocks/>
          </p:cNvSpPr>
          <p:nvPr/>
        </p:nvSpPr>
        <p:spPr>
          <a:xfrm>
            <a:off x="4034411" y="2364976"/>
            <a:ext cx="1374904" cy="1924722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часть: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только согласие (программно-аппаратные средства ЭП)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часть: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сведения об участнике </a:t>
            </a:r>
          </a:p>
        </p:txBody>
      </p:sp>
      <p:sp>
        <p:nvSpPr>
          <p:cNvPr id="22" name="Текст 1">
            <a:extLst>
              <a:ext uri="{FF2B5EF4-FFF2-40B4-BE49-F238E27FC236}">
                <a16:creationId xmlns:a16="http://schemas.microsoft.com/office/drawing/2014/main" id="{1701B1A0-19CA-41D2-8630-29BD2084A88E}"/>
              </a:ext>
            </a:extLst>
          </p:cNvPr>
          <p:cNvSpPr txBox="1">
            <a:spLocks/>
          </p:cNvSpPr>
          <p:nvPr/>
        </p:nvSpPr>
        <p:spPr>
          <a:xfrm>
            <a:off x="435926" y="2357419"/>
            <a:ext cx="1237066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Извещение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Документация</a:t>
            </a:r>
          </a:p>
          <a:p>
            <a:pPr marL="72000" marR="0" lvl="0" indent="-7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включает проект. документацию в соответствии с ГрК РФ (п.8 ч.1 ст.33 44-ФЗ)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Исключения:</a:t>
            </a:r>
          </a:p>
          <a:p>
            <a:pPr marL="72000" marR="0" lvl="0" indent="-7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проект. документация не требуется</a:t>
            </a:r>
          </a:p>
          <a:p>
            <a:pPr marL="72000" marR="0" lvl="0" indent="-7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контракт жизн. цикла</a:t>
            </a:r>
          </a:p>
          <a:p>
            <a:pPr marL="72000" marR="0" lvl="0" indent="-7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контракт «под ключ»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Проект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контракта 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FA07B4B-C17B-458F-A80E-BFAB9C28F95C}"/>
              </a:ext>
            </a:extLst>
          </p:cNvPr>
          <p:cNvCxnSpPr>
            <a:cxnSpLocks/>
          </p:cNvCxnSpPr>
          <p:nvPr/>
        </p:nvCxnSpPr>
        <p:spPr>
          <a:xfrm>
            <a:off x="360349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9448AF9-1965-4C36-A896-37CC00F374C1}"/>
              </a:ext>
            </a:extLst>
          </p:cNvPr>
          <p:cNvCxnSpPr>
            <a:cxnSpLocks/>
          </p:cNvCxnSpPr>
          <p:nvPr/>
        </p:nvCxnSpPr>
        <p:spPr>
          <a:xfrm>
            <a:off x="1736932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2EC46E-0177-40EC-ABAF-F9E5A17D4BDF}"/>
              </a:ext>
            </a:extLst>
          </p:cNvPr>
          <p:cNvSpPr/>
          <p:nvPr/>
        </p:nvSpPr>
        <p:spPr>
          <a:xfrm>
            <a:off x="360364" y="6165850"/>
            <a:ext cx="1376568" cy="16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ст.63-64 44-ФЗ</a:t>
            </a:r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58A450B3-2AAD-45DB-87A2-DD158FF6AF0A}"/>
              </a:ext>
            </a:extLst>
          </p:cNvPr>
          <p:cNvSpPr/>
          <p:nvPr/>
        </p:nvSpPr>
        <p:spPr>
          <a:xfrm rot="16200000">
            <a:off x="2827716" y="-1171793"/>
            <a:ext cx="116688" cy="5051082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09FA0D8-033E-43D8-A031-4D94FA6D59E0}"/>
              </a:ext>
            </a:extLst>
          </p:cNvPr>
          <p:cNvSpPr/>
          <p:nvPr/>
        </p:nvSpPr>
        <p:spPr>
          <a:xfrm>
            <a:off x="403672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Размещение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ЕИС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F03F7A8-BB50-4E40-AEE2-69E55660C6D7}"/>
              </a:ext>
            </a:extLst>
          </p:cNvPr>
          <p:cNvCxnSpPr>
            <a:cxnSpLocks/>
          </p:cNvCxnSpPr>
          <p:nvPr/>
        </p:nvCxnSpPr>
        <p:spPr>
          <a:xfrm>
            <a:off x="360362" y="1903124"/>
            <a:ext cx="1395997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76BBD94-E3B4-4D69-8CA7-2C9C7A1B2C72}"/>
              </a:ext>
            </a:extLst>
          </p:cNvPr>
          <p:cNvSpPr/>
          <p:nvPr/>
        </p:nvSpPr>
        <p:spPr>
          <a:xfrm>
            <a:off x="360361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трелка: пятиугольник 32">
            <a:extLst>
              <a:ext uri="{FF2B5EF4-FFF2-40B4-BE49-F238E27FC236}">
                <a16:creationId xmlns:a16="http://schemas.microsoft.com/office/drawing/2014/main" id="{9FC6A788-FDFC-49B6-A25C-BA1AA5675270}"/>
              </a:ext>
            </a:extLst>
          </p:cNvPr>
          <p:cNvSpPr/>
          <p:nvPr/>
        </p:nvSpPr>
        <p:spPr>
          <a:xfrm rot="5400000">
            <a:off x="983036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Текст 1">
            <a:extLst>
              <a:ext uri="{FF2B5EF4-FFF2-40B4-BE49-F238E27FC236}">
                <a16:creationId xmlns:a16="http://schemas.microsoft.com/office/drawing/2014/main" id="{E970BF5D-9E67-4A44-A45E-A218FA66DDC8}"/>
              </a:ext>
            </a:extLst>
          </p:cNvPr>
          <p:cNvSpPr txBox="1">
            <a:spLocks/>
          </p:cNvSpPr>
          <p:nvPr/>
        </p:nvSpPr>
        <p:spPr>
          <a:xfrm>
            <a:off x="1906292" y="2357419"/>
            <a:ext cx="1916775" cy="2371205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Разъяснение документации:</a:t>
            </a: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обязанность – запрос поступил не позднее  3 д. </a:t>
            </a: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  ДОПЗ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E4465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90000" marR="0" lvl="1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размещение в ЕИС – 2 д. с даты поступления запроса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Изменение: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решение - не позднее, чем за 2 д. до ДОПЗ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размещение изменений – 1 д. с даты принятия решения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продление срока подачи заявок –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min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7 (15) д. со дня  размещения в ЕИС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Отмена закупки: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не позднее, чем за 5 д. до ДОПЗ 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 случае  непреодолимой силы ГК – до заключения контракта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A45C4E1-3BEF-4B73-8F12-E6D94DE1E5DE}"/>
              </a:ext>
            </a:extLst>
          </p:cNvPr>
          <p:cNvCxnSpPr>
            <a:cxnSpLocks/>
          </p:cNvCxnSpPr>
          <p:nvPr/>
        </p:nvCxnSpPr>
        <p:spPr>
          <a:xfrm>
            <a:off x="1897583" y="2357421"/>
            <a:ext cx="0" cy="3751943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E99E567-37F8-4459-8F40-89232AAC97E3}"/>
              </a:ext>
            </a:extLst>
          </p:cNvPr>
          <p:cNvCxnSpPr>
            <a:cxnSpLocks/>
          </p:cNvCxnSpPr>
          <p:nvPr/>
        </p:nvCxnSpPr>
        <p:spPr>
          <a:xfrm>
            <a:off x="3835176" y="2357421"/>
            <a:ext cx="0" cy="3751943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3E7EC5-001A-4C65-AC6A-8CFCCBE81ED4}"/>
              </a:ext>
            </a:extLst>
          </p:cNvPr>
          <p:cNvSpPr/>
          <p:nvPr/>
        </p:nvSpPr>
        <p:spPr>
          <a:xfrm>
            <a:off x="1888889" y="6165850"/>
            <a:ext cx="1954996" cy="161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ст.36, 63, 65 44-ФЗ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EE7E06-933E-4427-8351-D0538B49FADE}"/>
              </a:ext>
            </a:extLst>
          </p:cNvPr>
          <p:cNvSpPr/>
          <p:nvPr/>
        </p:nvSpPr>
        <p:spPr>
          <a:xfrm>
            <a:off x="4016494" y="6165850"/>
            <a:ext cx="1395108" cy="156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ст.66 44-ФЗ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6E75FFA-9827-47E4-82FB-D70A1A8F660A}"/>
              </a:ext>
            </a:extLst>
          </p:cNvPr>
          <p:cNvSpPr/>
          <p:nvPr/>
        </p:nvSpPr>
        <p:spPr>
          <a:xfrm>
            <a:off x="4071259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заявок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25D33E2-AD9A-43FE-A5D2-D98DFC1D86F0}"/>
              </a:ext>
            </a:extLst>
          </p:cNvPr>
          <p:cNvCxnSpPr>
            <a:cxnSpLocks/>
          </p:cNvCxnSpPr>
          <p:nvPr/>
        </p:nvCxnSpPr>
        <p:spPr>
          <a:xfrm>
            <a:off x="4023678" y="1903124"/>
            <a:ext cx="1391361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65DAF95-EDDB-4F55-833E-F1700664D25F}"/>
              </a:ext>
            </a:extLst>
          </p:cNvPr>
          <p:cNvSpPr/>
          <p:nvPr/>
        </p:nvSpPr>
        <p:spPr>
          <a:xfrm>
            <a:off x="4015603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трелка: пятиугольник 62">
            <a:extLst>
              <a:ext uri="{FF2B5EF4-FFF2-40B4-BE49-F238E27FC236}">
                <a16:creationId xmlns:a16="http://schemas.microsoft.com/office/drawing/2014/main" id="{84941B00-E537-45EB-9B25-15AD83511CC2}"/>
              </a:ext>
            </a:extLst>
          </p:cNvPr>
          <p:cNvSpPr/>
          <p:nvPr/>
        </p:nvSpPr>
        <p:spPr>
          <a:xfrm rot="5400000">
            <a:off x="4638278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872BE6F-20A8-4A73-A970-F0D7BDD31FDD}"/>
              </a:ext>
            </a:extLst>
          </p:cNvPr>
          <p:cNvCxnSpPr>
            <a:cxnSpLocks/>
          </p:cNvCxnSpPr>
          <p:nvPr/>
        </p:nvCxnSpPr>
        <p:spPr>
          <a:xfrm>
            <a:off x="4010273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DFB027B-9A8C-49E8-8EFB-2CBF231700E8}"/>
              </a:ext>
            </a:extLst>
          </p:cNvPr>
          <p:cNvCxnSpPr>
            <a:cxnSpLocks/>
          </p:cNvCxnSpPr>
          <p:nvPr/>
        </p:nvCxnSpPr>
        <p:spPr>
          <a:xfrm>
            <a:off x="5403781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624B68B-257C-482B-89BB-D30DA022CD39}"/>
              </a:ext>
            </a:extLst>
          </p:cNvPr>
          <p:cNvSpPr/>
          <p:nvPr/>
        </p:nvSpPr>
        <p:spPr>
          <a:xfrm>
            <a:off x="7177333" y="6165850"/>
            <a:ext cx="1395592" cy="178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ст.68 44-ФЗ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B3DF678-8B6C-4037-8965-EE34D048063B}"/>
              </a:ext>
            </a:extLst>
          </p:cNvPr>
          <p:cNvSpPr/>
          <p:nvPr/>
        </p:nvSpPr>
        <p:spPr>
          <a:xfrm>
            <a:off x="7222573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Торги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DD867DD-E074-4704-8747-CBB58E55B0DC}"/>
              </a:ext>
            </a:extLst>
          </p:cNvPr>
          <p:cNvCxnSpPr>
            <a:cxnSpLocks/>
          </p:cNvCxnSpPr>
          <p:nvPr/>
        </p:nvCxnSpPr>
        <p:spPr>
          <a:xfrm>
            <a:off x="7169921" y="1903124"/>
            <a:ext cx="1395206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E4DCA3F-32F2-40F6-B7DC-BE5B65B67221}"/>
              </a:ext>
            </a:extLst>
          </p:cNvPr>
          <p:cNvSpPr/>
          <p:nvPr/>
        </p:nvSpPr>
        <p:spPr>
          <a:xfrm>
            <a:off x="7169128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трелка: пятиугольник 82">
            <a:extLst>
              <a:ext uri="{FF2B5EF4-FFF2-40B4-BE49-F238E27FC236}">
                <a16:creationId xmlns:a16="http://schemas.microsoft.com/office/drawing/2014/main" id="{A161579B-8C47-415F-BDBD-8EA0D0962076}"/>
              </a:ext>
            </a:extLst>
          </p:cNvPr>
          <p:cNvSpPr/>
          <p:nvPr/>
        </p:nvSpPr>
        <p:spPr>
          <a:xfrm rot="5400000">
            <a:off x="7797310" y="1805636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3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A1E283E-293E-4D51-B00F-D16321A7E8BF}"/>
              </a:ext>
            </a:extLst>
          </p:cNvPr>
          <p:cNvCxnSpPr>
            <a:cxnSpLocks/>
          </p:cNvCxnSpPr>
          <p:nvPr/>
        </p:nvCxnSpPr>
        <p:spPr>
          <a:xfrm>
            <a:off x="8756530" y="2357421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409797B-E900-4FC2-A0B0-093863587BC7}"/>
              </a:ext>
            </a:extLst>
          </p:cNvPr>
          <p:cNvCxnSpPr>
            <a:cxnSpLocks/>
          </p:cNvCxnSpPr>
          <p:nvPr/>
        </p:nvCxnSpPr>
        <p:spPr>
          <a:xfrm>
            <a:off x="10158497" y="2347468"/>
            <a:ext cx="0" cy="37519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6A43629-6E06-446E-830C-5D739C256DAD}"/>
              </a:ext>
            </a:extLst>
          </p:cNvPr>
          <p:cNvSpPr/>
          <p:nvPr/>
        </p:nvSpPr>
        <p:spPr>
          <a:xfrm>
            <a:off x="8751083" y="6165850"/>
            <a:ext cx="1432985" cy="156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ст.69 44-ФЗ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8CCC5AF-1842-4152-938F-94CC9D68E861}"/>
              </a:ext>
            </a:extLst>
          </p:cNvPr>
          <p:cNvSpPr/>
          <p:nvPr/>
        </p:nvSpPr>
        <p:spPr>
          <a:xfrm>
            <a:off x="8825188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Рассмотрение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II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частей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0A1414D-022E-404A-A098-4C3067B7FC58}"/>
              </a:ext>
            </a:extLst>
          </p:cNvPr>
          <p:cNvCxnSpPr>
            <a:cxnSpLocks/>
          </p:cNvCxnSpPr>
          <p:nvPr/>
        </p:nvCxnSpPr>
        <p:spPr>
          <a:xfrm>
            <a:off x="8762498" y="1903124"/>
            <a:ext cx="139599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7A6E322-9F09-4AAE-99D1-CD9AB8085160}"/>
              </a:ext>
            </a:extLst>
          </p:cNvPr>
          <p:cNvSpPr/>
          <p:nvPr/>
        </p:nvSpPr>
        <p:spPr>
          <a:xfrm>
            <a:off x="8762498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Стрелка: пятиугольник 92">
            <a:extLst>
              <a:ext uri="{FF2B5EF4-FFF2-40B4-BE49-F238E27FC236}">
                <a16:creationId xmlns:a16="http://schemas.microsoft.com/office/drawing/2014/main" id="{E3FAD35D-8538-4926-A948-4A29D3379D2F}"/>
              </a:ext>
            </a:extLst>
          </p:cNvPr>
          <p:cNvSpPr/>
          <p:nvPr/>
        </p:nvSpPr>
        <p:spPr>
          <a:xfrm rot="5400000">
            <a:off x="9385173" y="1805636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4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4" name="Текст 1">
            <a:extLst>
              <a:ext uri="{FF2B5EF4-FFF2-40B4-BE49-F238E27FC236}">
                <a16:creationId xmlns:a16="http://schemas.microsoft.com/office/drawing/2014/main" id="{98B4A79D-0F19-4F48-A5BF-2E892F886ECD}"/>
              </a:ext>
            </a:extLst>
          </p:cNvPr>
          <p:cNvSpPr txBox="1">
            <a:spLocks/>
          </p:cNvSpPr>
          <p:nvPr/>
        </p:nvSpPr>
        <p:spPr>
          <a:xfrm>
            <a:off x="10396610" y="2357419"/>
            <a:ext cx="1358374" cy="979122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победитель – обязанность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если победитель уклонился – право заключить контракт </a:t>
            </a: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со вторым участником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9ED29FE-854B-450D-8508-D4B5EC394671}"/>
              </a:ext>
            </a:extLst>
          </p:cNvPr>
          <p:cNvCxnSpPr>
            <a:cxnSpLocks/>
          </p:cNvCxnSpPr>
          <p:nvPr/>
        </p:nvCxnSpPr>
        <p:spPr>
          <a:xfrm>
            <a:off x="10378640" y="2357421"/>
            <a:ext cx="0" cy="375194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88EC8075-1E55-4A94-A7CA-5C7CE8EB58A7}"/>
              </a:ext>
            </a:extLst>
          </p:cNvPr>
          <p:cNvCxnSpPr>
            <a:cxnSpLocks/>
          </p:cNvCxnSpPr>
          <p:nvPr/>
        </p:nvCxnSpPr>
        <p:spPr>
          <a:xfrm>
            <a:off x="11755459" y="2357421"/>
            <a:ext cx="0" cy="375194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D37AF73-5574-489D-B8C2-4B3704639ACF}"/>
              </a:ext>
            </a:extLst>
          </p:cNvPr>
          <p:cNvSpPr/>
          <p:nvPr/>
        </p:nvSpPr>
        <p:spPr>
          <a:xfrm>
            <a:off x="10377560" y="6165850"/>
            <a:ext cx="1377424" cy="16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ст.83.2 44-ФЗ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026A1A3-53A4-41E8-9769-B05EB1C51445}"/>
              </a:ext>
            </a:extLst>
          </p:cNvPr>
          <p:cNvSpPr/>
          <p:nvPr/>
        </p:nvSpPr>
        <p:spPr>
          <a:xfrm>
            <a:off x="10415116" y="1932365"/>
            <a:ext cx="1284686" cy="425054"/>
          </a:xfrm>
          <a:prstGeom prst="rect">
            <a:avLst/>
          </a:prstGeom>
          <a:noFill/>
          <a:ln w="19050">
            <a:noFill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Заключение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контракта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D4C0B24-6B56-405B-B269-431910DB6697}"/>
              </a:ext>
            </a:extLst>
          </p:cNvPr>
          <p:cNvCxnSpPr>
            <a:cxnSpLocks/>
          </p:cNvCxnSpPr>
          <p:nvPr/>
        </p:nvCxnSpPr>
        <p:spPr>
          <a:xfrm>
            <a:off x="10360066" y="1903124"/>
            <a:ext cx="139539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2948057-7421-4565-A438-65A7172773DB}"/>
              </a:ext>
            </a:extLst>
          </p:cNvPr>
          <p:cNvSpPr/>
          <p:nvPr/>
        </p:nvSpPr>
        <p:spPr>
          <a:xfrm>
            <a:off x="10359460" y="1459706"/>
            <a:ext cx="1395999" cy="399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Стрелка: пятиугольник 102">
            <a:extLst>
              <a:ext uri="{FF2B5EF4-FFF2-40B4-BE49-F238E27FC236}">
                <a16:creationId xmlns:a16="http://schemas.microsoft.com/office/drawing/2014/main" id="{920AC694-FCE8-4F5B-9530-0839E9331296}"/>
              </a:ext>
            </a:extLst>
          </p:cNvPr>
          <p:cNvSpPr/>
          <p:nvPr/>
        </p:nvSpPr>
        <p:spPr>
          <a:xfrm rot="5400000">
            <a:off x="10982135" y="1805635"/>
            <a:ext cx="150649" cy="160262"/>
          </a:xfrm>
          <a:prstGeom prst="homePlate">
            <a:avLst>
              <a:gd name="adj" fmla="val 18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2" name="Правая фигурная скобка 61">
            <a:extLst>
              <a:ext uri="{FF2B5EF4-FFF2-40B4-BE49-F238E27FC236}">
                <a16:creationId xmlns:a16="http://schemas.microsoft.com/office/drawing/2014/main" id="{E9C329D5-E9D0-4FBF-826B-32A9899D806D}"/>
              </a:ext>
            </a:extLst>
          </p:cNvPr>
          <p:cNvSpPr/>
          <p:nvPr/>
        </p:nvSpPr>
        <p:spPr>
          <a:xfrm rot="16200000">
            <a:off x="9406157" y="651745"/>
            <a:ext cx="108681" cy="1395999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авая фигурная скобка 62">
            <a:extLst>
              <a:ext uri="{FF2B5EF4-FFF2-40B4-BE49-F238E27FC236}">
                <a16:creationId xmlns:a16="http://schemas.microsoft.com/office/drawing/2014/main" id="{966190DF-7CE1-40AD-BF0F-476A17C0FB6C}"/>
              </a:ext>
            </a:extLst>
          </p:cNvPr>
          <p:cNvSpPr/>
          <p:nvPr/>
        </p:nvSpPr>
        <p:spPr>
          <a:xfrm rot="16200000">
            <a:off x="11007234" y="657156"/>
            <a:ext cx="82895" cy="1378443"/>
          </a:xfrm>
          <a:prstGeom prst="rightBrace">
            <a:avLst>
              <a:gd name="adj1" fmla="val 40476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FCE2395-CFA3-4275-A26F-C807C52E4610}"/>
              </a:ext>
            </a:extLst>
          </p:cNvPr>
          <p:cNvSpPr/>
          <p:nvPr/>
        </p:nvSpPr>
        <p:spPr>
          <a:xfrm>
            <a:off x="9014216" y="1110377"/>
            <a:ext cx="89256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3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р.д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DEC2A5E-39B6-4EFE-8838-308043FB207D}"/>
              </a:ext>
            </a:extLst>
          </p:cNvPr>
          <p:cNvSpPr/>
          <p:nvPr/>
        </p:nvSpPr>
        <p:spPr>
          <a:xfrm>
            <a:off x="10611178" y="1110972"/>
            <a:ext cx="89256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546670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 ранее 10 д.</a:t>
            </a:r>
          </a:p>
        </p:txBody>
      </p:sp>
      <p:sp>
        <p:nvSpPr>
          <p:cNvPr id="66" name="Равнобедренный треугольник 65">
            <a:extLst>
              <a:ext uri="{FF2B5EF4-FFF2-40B4-BE49-F238E27FC236}">
                <a16:creationId xmlns:a16="http://schemas.microsoft.com/office/drawing/2014/main" id="{8D1EDE76-DE31-4259-AE2B-59DCE93954B8}"/>
              </a:ext>
            </a:extLst>
          </p:cNvPr>
          <p:cNvSpPr/>
          <p:nvPr/>
        </p:nvSpPr>
        <p:spPr>
          <a:xfrm rot="5400000">
            <a:off x="1739438" y="1607474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227DB008-E43F-4CDA-B907-B1E14D9F6E0A}"/>
              </a:ext>
            </a:extLst>
          </p:cNvPr>
          <p:cNvSpPr/>
          <p:nvPr/>
        </p:nvSpPr>
        <p:spPr>
          <a:xfrm rot="5400000">
            <a:off x="5388083" y="1598766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Равнобедренный треугольник 67">
            <a:extLst>
              <a:ext uri="{FF2B5EF4-FFF2-40B4-BE49-F238E27FC236}">
                <a16:creationId xmlns:a16="http://schemas.microsoft.com/office/drawing/2014/main" id="{9AEA555E-DF9A-4820-BD69-E2F20E172EBE}"/>
              </a:ext>
            </a:extLst>
          </p:cNvPr>
          <p:cNvSpPr/>
          <p:nvPr/>
        </p:nvSpPr>
        <p:spPr>
          <a:xfrm rot="5400000">
            <a:off x="6967611" y="1598766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49DDB695-A81C-42FE-9669-70E047DEDD37}"/>
              </a:ext>
            </a:extLst>
          </p:cNvPr>
          <p:cNvSpPr/>
          <p:nvPr/>
        </p:nvSpPr>
        <p:spPr>
          <a:xfrm rot="5400000">
            <a:off x="8555495" y="1598768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7F34DF72-7157-4A92-92FD-DC0BAB88F0FD}"/>
              </a:ext>
            </a:extLst>
          </p:cNvPr>
          <p:cNvSpPr/>
          <p:nvPr/>
        </p:nvSpPr>
        <p:spPr>
          <a:xfrm rot="5400000">
            <a:off x="10148011" y="1598768"/>
            <a:ext cx="206712" cy="10676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509177D-017F-4AA4-981E-823D080E1E60}"/>
              </a:ext>
            </a:extLst>
          </p:cNvPr>
          <p:cNvCxnSpPr>
            <a:cxnSpLocks/>
          </p:cNvCxnSpPr>
          <p:nvPr/>
        </p:nvCxnSpPr>
        <p:spPr>
          <a:xfrm>
            <a:off x="360363" y="2357421"/>
            <a:ext cx="137656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80E1039-AE87-42C9-8919-C833110D4413}"/>
              </a:ext>
            </a:extLst>
          </p:cNvPr>
          <p:cNvCxnSpPr>
            <a:cxnSpLocks/>
          </p:cNvCxnSpPr>
          <p:nvPr/>
        </p:nvCxnSpPr>
        <p:spPr>
          <a:xfrm>
            <a:off x="4007784" y="2357421"/>
            <a:ext cx="1395997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FD5CB999-ECFA-4D19-AC4A-976BA1163D11}"/>
              </a:ext>
            </a:extLst>
          </p:cNvPr>
          <p:cNvCxnSpPr>
            <a:cxnSpLocks/>
          </p:cNvCxnSpPr>
          <p:nvPr/>
        </p:nvCxnSpPr>
        <p:spPr>
          <a:xfrm>
            <a:off x="7178748" y="2357421"/>
            <a:ext cx="1395088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7651330D-8D89-4674-B8D2-561AE94949B7}"/>
              </a:ext>
            </a:extLst>
          </p:cNvPr>
          <p:cNvCxnSpPr>
            <a:cxnSpLocks/>
          </p:cNvCxnSpPr>
          <p:nvPr/>
        </p:nvCxnSpPr>
        <p:spPr>
          <a:xfrm>
            <a:off x="8762498" y="2357421"/>
            <a:ext cx="139599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BF7DFCC-B6CC-4C35-998A-36A9D3CC09AD}"/>
              </a:ext>
            </a:extLst>
          </p:cNvPr>
          <p:cNvCxnSpPr>
            <a:cxnSpLocks/>
          </p:cNvCxnSpPr>
          <p:nvPr/>
        </p:nvCxnSpPr>
        <p:spPr>
          <a:xfrm>
            <a:off x="10379116" y="2357421"/>
            <a:ext cx="137634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C03CBDDF-41CC-4E58-845A-C02149C7B51A}"/>
              </a:ext>
            </a:extLst>
          </p:cNvPr>
          <p:cNvCxnSpPr>
            <a:cxnSpLocks/>
          </p:cNvCxnSpPr>
          <p:nvPr/>
        </p:nvCxnSpPr>
        <p:spPr>
          <a:xfrm>
            <a:off x="360363" y="6109364"/>
            <a:ext cx="137656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85F85E02-64BF-4BA1-87AA-CC6C99F841AC}"/>
              </a:ext>
            </a:extLst>
          </p:cNvPr>
          <p:cNvCxnSpPr>
            <a:cxnSpLocks/>
          </p:cNvCxnSpPr>
          <p:nvPr/>
        </p:nvCxnSpPr>
        <p:spPr>
          <a:xfrm>
            <a:off x="1897595" y="2357421"/>
            <a:ext cx="193758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BDFF3C43-EE0E-47AD-B6A7-A64961F4AA96}"/>
              </a:ext>
            </a:extLst>
          </p:cNvPr>
          <p:cNvCxnSpPr>
            <a:cxnSpLocks/>
          </p:cNvCxnSpPr>
          <p:nvPr/>
        </p:nvCxnSpPr>
        <p:spPr>
          <a:xfrm>
            <a:off x="1897596" y="6109364"/>
            <a:ext cx="194628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2A376F0-5333-4193-9732-2EB2EDDA849E}"/>
              </a:ext>
            </a:extLst>
          </p:cNvPr>
          <p:cNvCxnSpPr>
            <a:cxnSpLocks/>
          </p:cNvCxnSpPr>
          <p:nvPr/>
        </p:nvCxnSpPr>
        <p:spPr>
          <a:xfrm>
            <a:off x="4016493" y="6109364"/>
            <a:ext cx="1395109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50CDB0CF-1E15-429B-821B-121FF8A78AB8}"/>
              </a:ext>
            </a:extLst>
          </p:cNvPr>
          <p:cNvCxnSpPr>
            <a:cxnSpLocks/>
          </p:cNvCxnSpPr>
          <p:nvPr/>
        </p:nvCxnSpPr>
        <p:spPr>
          <a:xfrm>
            <a:off x="7177332" y="6109364"/>
            <a:ext cx="1395593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9F473663-124B-40E3-B7E2-26F854177E64}"/>
              </a:ext>
            </a:extLst>
          </p:cNvPr>
          <p:cNvCxnSpPr>
            <a:cxnSpLocks/>
          </p:cNvCxnSpPr>
          <p:nvPr/>
        </p:nvCxnSpPr>
        <p:spPr>
          <a:xfrm>
            <a:off x="8757634" y="6109364"/>
            <a:ext cx="1426435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D9599975-C9F2-42EE-ACEE-51EE355DB2D6}"/>
              </a:ext>
            </a:extLst>
          </p:cNvPr>
          <p:cNvCxnSpPr>
            <a:cxnSpLocks/>
          </p:cNvCxnSpPr>
          <p:nvPr/>
        </p:nvCxnSpPr>
        <p:spPr>
          <a:xfrm>
            <a:off x="10377560" y="6109364"/>
            <a:ext cx="1377424" cy="0"/>
          </a:xfrm>
          <a:prstGeom prst="line">
            <a:avLst/>
          </a:prstGeom>
          <a:ln w="19050">
            <a:solidFill>
              <a:srgbClr val="5B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>
            <a:extLst>
              <a:ext uri="{FF2B5EF4-FFF2-40B4-BE49-F238E27FC236}">
                <a16:creationId xmlns:a16="http://schemas.microsoft.com/office/drawing/2014/main" id="{0B4CEBCC-FF7A-4A6A-977E-88FA46E23E70}"/>
              </a:ext>
            </a:extLst>
          </p:cNvPr>
          <p:cNvSpPr/>
          <p:nvPr/>
        </p:nvSpPr>
        <p:spPr>
          <a:xfrm>
            <a:off x="990007" y="2597598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4A43EF5A-E9CA-4CD1-9B0D-D17D12E56161}"/>
              </a:ext>
            </a:extLst>
          </p:cNvPr>
          <p:cNvSpPr/>
          <p:nvPr/>
        </p:nvSpPr>
        <p:spPr>
          <a:xfrm>
            <a:off x="984130" y="4271552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DACE3BA-C594-4385-8202-55C43D293FCF}"/>
              </a:ext>
            </a:extLst>
          </p:cNvPr>
          <p:cNvSpPr/>
          <p:nvPr/>
        </p:nvSpPr>
        <p:spPr>
          <a:xfrm>
            <a:off x="5802929" y="1559608"/>
            <a:ext cx="89256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4 часа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B181117-9406-4394-8B4C-8E49A5A26A02}"/>
              </a:ext>
            </a:extLst>
          </p:cNvPr>
          <p:cNvSpPr/>
          <p:nvPr/>
        </p:nvSpPr>
        <p:spPr>
          <a:xfrm>
            <a:off x="1839395" y="4586601"/>
            <a:ext cx="2712482" cy="229798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CACEFB59-4294-4196-84B6-0BDDCD827C8D}"/>
              </a:ext>
            </a:extLst>
          </p:cNvPr>
          <p:cNvSpPr/>
          <p:nvPr/>
        </p:nvSpPr>
        <p:spPr>
          <a:xfrm>
            <a:off x="4654815" y="3038610"/>
            <a:ext cx="128905" cy="128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+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F4FFEF4-D901-41E9-9087-0D12BCE97F79}"/>
              </a:ext>
            </a:extLst>
          </p:cNvPr>
          <p:cNvCxnSpPr>
            <a:cxnSpLocks/>
          </p:cNvCxnSpPr>
          <p:nvPr/>
        </p:nvCxnSpPr>
        <p:spPr>
          <a:xfrm>
            <a:off x="7177837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76B00922-893D-480C-B9EC-2D02FB9AFDFD}"/>
              </a:ext>
            </a:extLst>
          </p:cNvPr>
          <p:cNvCxnSpPr>
            <a:cxnSpLocks/>
          </p:cNvCxnSpPr>
          <p:nvPr/>
        </p:nvCxnSpPr>
        <p:spPr>
          <a:xfrm>
            <a:off x="8565127" y="2357421"/>
            <a:ext cx="0" cy="3751943"/>
          </a:xfrm>
          <a:prstGeom prst="line">
            <a:avLst/>
          </a:prstGeom>
          <a:ln w="12700">
            <a:solidFill>
              <a:srgbClr val="5B5B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D165EC0-8611-4457-8D39-DBA6EC60A4FC}"/>
              </a:ext>
            </a:extLst>
          </p:cNvPr>
          <p:cNvGrpSpPr>
            <a:grpSpLocks noChangeAspect="1"/>
          </p:cNvGrpSpPr>
          <p:nvPr/>
        </p:nvGrpSpPr>
        <p:grpSpPr>
          <a:xfrm>
            <a:off x="918617" y="1486709"/>
            <a:ext cx="279487" cy="288000"/>
            <a:chOff x="1749425" y="958850"/>
            <a:chExt cx="1250950" cy="1289051"/>
          </a:xfrm>
          <a:solidFill>
            <a:schemeClr val="bg1">
              <a:lumMod val="50000"/>
            </a:schemeClr>
          </a:solidFill>
        </p:grpSpPr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11B43FF3-B469-4232-B3CF-0BD89BFD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1220788"/>
              <a:ext cx="1250950" cy="1027113"/>
            </a:xfrm>
            <a:custGeom>
              <a:avLst/>
              <a:gdLst>
                <a:gd name="T0" fmla="*/ 137 w 383"/>
                <a:gd name="T1" fmla="*/ 65 h 315"/>
                <a:gd name="T2" fmla="*/ 137 w 383"/>
                <a:gd name="T3" fmla="*/ 192 h 315"/>
                <a:gd name="T4" fmla="*/ 141 w 383"/>
                <a:gd name="T5" fmla="*/ 193 h 315"/>
                <a:gd name="T6" fmla="*/ 367 w 383"/>
                <a:gd name="T7" fmla="*/ 193 h 315"/>
                <a:gd name="T8" fmla="*/ 373 w 383"/>
                <a:gd name="T9" fmla="*/ 193 h 315"/>
                <a:gd name="T10" fmla="*/ 383 w 383"/>
                <a:gd name="T11" fmla="*/ 207 h 315"/>
                <a:gd name="T12" fmla="*/ 372 w 383"/>
                <a:gd name="T13" fmla="*/ 218 h 315"/>
                <a:gd name="T14" fmla="*/ 366 w 383"/>
                <a:gd name="T15" fmla="*/ 219 h 315"/>
                <a:gd name="T16" fmla="*/ 141 w 383"/>
                <a:gd name="T17" fmla="*/ 219 h 315"/>
                <a:gd name="T18" fmla="*/ 137 w 383"/>
                <a:gd name="T19" fmla="*/ 219 h 315"/>
                <a:gd name="T20" fmla="*/ 136 w 383"/>
                <a:gd name="T21" fmla="*/ 223 h 315"/>
                <a:gd name="T22" fmla="*/ 136 w 383"/>
                <a:gd name="T23" fmla="*/ 289 h 315"/>
                <a:gd name="T24" fmla="*/ 126 w 383"/>
                <a:gd name="T25" fmla="*/ 308 h 315"/>
                <a:gd name="T26" fmla="*/ 98 w 383"/>
                <a:gd name="T27" fmla="*/ 293 h 315"/>
                <a:gd name="T28" fmla="*/ 98 w 383"/>
                <a:gd name="T29" fmla="*/ 288 h 315"/>
                <a:gd name="T30" fmla="*/ 98 w 383"/>
                <a:gd name="T31" fmla="*/ 177 h 315"/>
                <a:gd name="T32" fmla="*/ 98 w 383"/>
                <a:gd name="T33" fmla="*/ 173 h 315"/>
                <a:gd name="T34" fmla="*/ 83 w 383"/>
                <a:gd name="T35" fmla="*/ 173 h 315"/>
                <a:gd name="T36" fmla="*/ 83 w 383"/>
                <a:gd name="T37" fmla="*/ 177 h 315"/>
                <a:gd name="T38" fmla="*/ 83 w 383"/>
                <a:gd name="T39" fmla="*/ 290 h 315"/>
                <a:gd name="T40" fmla="*/ 68 w 383"/>
                <a:gd name="T41" fmla="*/ 310 h 315"/>
                <a:gd name="T42" fmla="*/ 44 w 383"/>
                <a:gd name="T43" fmla="*/ 292 h 315"/>
                <a:gd name="T44" fmla="*/ 44 w 383"/>
                <a:gd name="T45" fmla="*/ 287 h 315"/>
                <a:gd name="T46" fmla="*/ 44 w 383"/>
                <a:gd name="T47" fmla="*/ 147 h 315"/>
                <a:gd name="T48" fmla="*/ 44 w 383"/>
                <a:gd name="T49" fmla="*/ 142 h 315"/>
                <a:gd name="T50" fmla="*/ 41 w 383"/>
                <a:gd name="T51" fmla="*/ 151 h 315"/>
                <a:gd name="T52" fmla="*/ 38 w 383"/>
                <a:gd name="T53" fmla="*/ 159 h 315"/>
                <a:gd name="T54" fmla="*/ 16 w 383"/>
                <a:gd name="T55" fmla="*/ 170 h 315"/>
                <a:gd name="T56" fmla="*/ 2 w 383"/>
                <a:gd name="T57" fmla="*/ 148 h 315"/>
                <a:gd name="T58" fmla="*/ 9 w 383"/>
                <a:gd name="T59" fmla="*/ 125 h 315"/>
                <a:gd name="T60" fmla="*/ 35 w 383"/>
                <a:gd name="T61" fmla="*/ 44 h 315"/>
                <a:gd name="T62" fmla="*/ 68 w 383"/>
                <a:gd name="T63" fmla="*/ 20 h 315"/>
                <a:gd name="T64" fmla="*/ 120 w 383"/>
                <a:gd name="T65" fmla="*/ 20 h 315"/>
                <a:gd name="T66" fmla="*/ 136 w 383"/>
                <a:gd name="T67" fmla="*/ 23 h 315"/>
                <a:gd name="T68" fmla="*/ 171 w 383"/>
                <a:gd name="T69" fmla="*/ 36 h 315"/>
                <a:gd name="T70" fmla="*/ 184 w 383"/>
                <a:gd name="T71" fmla="*/ 16 h 315"/>
                <a:gd name="T72" fmla="*/ 188 w 383"/>
                <a:gd name="T73" fmla="*/ 11 h 315"/>
                <a:gd name="T74" fmla="*/ 214 w 383"/>
                <a:gd name="T75" fmla="*/ 5 h 315"/>
                <a:gd name="T76" fmla="*/ 219 w 383"/>
                <a:gd name="T77" fmla="*/ 32 h 315"/>
                <a:gd name="T78" fmla="*/ 202 w 383"/>
                <a:gd name="T79" fmla="*/ 58 h 315"/>
                <a:gd name="T80" fmla="*/ 194 w 383"/>
                <a:gd name="T81" fmla="*/ 70 h 315"/>
                <a:gd name="T82" fmla="*/ 170 w 383"/>
                <a:gd name="T83" fmla="*/ 77 h 315"/>
                <a:gd name="T84" fmla="*/ 137 w 383"/>
                <a:gd name="T85" fmla="*/ 6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" h="315">
                  <a:moveTo>
                    <a:pt x="137" y="65"/>
                  </a:moveTo>
                  <a:cubicBezTo>
                    <a:pt x="137" y="108"/>
                    <a:pt x="137" y="150"/>
                    <a:pt x="137" y="192"/>
                  </a:cubicBezTo>
                  <a:cubicBezTo>
                    <a:pt x="138" y="193"/>
                    <a:pt x="140" y="193"/>
                    <a:pt x="141" y="193"/>
                  </a:cubicBezTo>
                  <a:cubicBezTo>
                    <a:pt x="217" y="193"/>
                    <a:pt x="292" y="193"/>
                    <a:pt x="367" y="193"/>
                  </a:cubicBezTo>
                  <a:cubicBezTo>
                    <a:pt x="369" y="193"/>
                    <a:pt x="371" y="193"/>
                    <a:pt x="373" y="193"/>
                  </a:cubicBezTo>
                  <a:cubicBezTo>
                    <a:pt x="379" y="194"/>
                    <a:pt x="383" y="200"/>
                    <a:pt x="383" y="207"/>
                  </a:cubicBezTo>
                  <a:cubicBezTo>
                    <a:pt x="382" y="213"/>
                    <a:pt x="378" y="218"/>
                    <a:pt x="372" y="218"/>
                  </a:cubicBezTo>
                  <a:cubicBezTo>
                    <a:pt x="370" y="219"/>
                    <a:pt x="368" y="219"/>
                    <a:pt x="366" y="219"/>
                  </a:cubicBezTo>
                  <a:cubicBezTo>
                    <a:pt x="291" y="219"/>
                    <a:pt x="216" y="219"/>
                    <a:pt x="141" y="219"/>
                  </a:cubicBezTo>
                  <a:cubicBezTo>
                    <a:pt x="140" y="219"/>
                    <a:pt x="138" y="219"/>
                    <a:pt x="137" y="219"/>
                  </a:cubicBezTo>
                  <a:cubicBezTo>
                    <a:pt x="136" y="221"/>
                    <a:pt x="136" y="222"/>
                    <a:pt x="136" y="223"/>
                  </a:cubicBezTo>
                  <a:cubicBezTo>
                    <a:pt x="136" y="245"/>
                    <a:pt x="136" y="267"/>
                    <a:pt x="136" y="289"/>
                  </a:cubicBezTo>
                  <a:cubicBezTo>
                    <a:pt x="136" y="298"/>
                    <a:pt x="133" y="304"/>
                    <a:pt x="126" y="308"/>
                  </a:cubicBezTo>
                  <a:cubicBezTo>
                    <a:pt x="115" y="315"/>
                    <a:pt x="99" y="307"/>
                    <a:pt x="98" y="293"/>
                  </a:cubicBezTo>
                  <a:cubicBezTo>
                    <a:pt x="98" y="291"/>
                    <a:pt x="98" y="290"/>
                    <a:pt x="98" y="288"/>
                  </a:cubicBezTo>
                  <a:cubicBezTo>
                    <a:pt x="98" y="251"/>
                    <a:pt x="98" y="214"/>
                    <a:pt x="98" y="177"/>
                  </a:cubicBezTo>
                  <a:cubicBezTo>
                    <a:pt x="98" y="176"/>
                    <a:pt x="98" y="175"/>
                    <a:pt x="98" y="173"/>
                  </a:cubicBezTo>
                  <a:cubicBezTo>
                    <a:pt x="93" y="173"/>
                    <a:pt x="88" y="173"/>
                    <a:pt x="83" y="173"/>
                  </a:cubicBezTo>
                  <a:cubicBezTo>
                    <a:pt x="82" y="174"/>
                    <a:pt x="83" y="176"/>
                    <a:pt x="83" y="177"/>
                  </a:cubicBezTo>
                  <a:cubicBezTo>
                    <a:pt x="83" y="215"/>
                    <a:pt x="83" y="253"/>
                    <a:pt x="83" y="290"/>
                  </a:cubicBezTo>
                  <a:cubicBezTo>
                    <a:pt x="83" y="300"/>
                    <a:pt x="77" y="308"/>
                    <a:pt x="68" y="310"/>
                  </a:cubicBezTo>
                  <a:cubicBezTo>
                    <a:pt x="56" y="313"/>
                    <a:pt x="45" y="305"/>
                    <a:pt x="44" y="292"/>
                  </a:cubicBezTo>
                  <a:cubicBezTo>
                    <a:pt x="44" y="290"/>
                    <a:pt x="44" y="289"/>
                    <a:pt x="44" y="287"/>
                  </a:cubicBezTo>
                  <a:cubicBezTo>
                    <a:pt x="44" y="240"/>
                    <a:pt x="44" y="194"/>
                    <a:pt x="44" y="147"/>
                  </a:cubicBezTo>
                  <a:cubicBezTo>
                    <a:pt x="44" y="145"/>
                    <a:pt x="44" y="144"/>
                    <a:pt x="44" y="142"/>
                  </a:cubicBezTo>
                  <a:cubicBezTo>
                    <a:pt x="42" y="145"/>
                    <a:pt x="42" y="148"/>
                    <a:pt x="41" y="151"/>
                  </a:cubicBezTo>
                  <a:cubicBezTo>
                    <a:pt x="40" y="154"/>
                    <a:pt x="39" y="156"/>
                    <a:pt x="38" y="159"/>
                  </a:cubicBezTo>
                  <a:cubicBezTo>
                    <a:pt x="35" y="168"/>
                    <a:pt x="25" y="173"/>
                    <a:pt x="16" y="170"/>
                  </a:cubicBezTo>
                  <a:cubicBezTo>
                    <a:pt x="7" y="167"/>
                    <a:pt x="0" y="158"/>
                    <a:pt x="2" y="148"/>
                  </a:cubicBezTo>
                  <a:cubicBezTo>
                    <a:pt x="4" y="140"/>
                    <a:pt x="7" y="133"/>
                    <a:pt x="9" y="125"/>
                  </a:cubicBezTo>
                  <a:cubicBezTo>
                    <a:pt x="18" y="98"/>
                    <a:pt x="26" y="71"/>
                    <a:pt x="35" y="44"/>
                  </a:cubicBezTo>
                  <a:cubicBezTo>
                    <a:pt x="40" y="28"/>
                    <a:pt x="51" y="20"/>
                    <a:pt x="68" y="20"/>
                  </a:cubicBezTo>
                  <a:cubicBezTo>
                    <a:pt x="85" y="20"/>
                    <a:pt x="103" y="20"/>
                    <a:pt x="120" y="20"/>
                  </a:cubicBezTo>
                  <a:cubicBezTo>
                    <a:pt x="125" y="20"/>
                    <a:pt x="130" y="21"/>
                    <a:pt x="136" y="23"/>
                  </a:cubicBezTo>
                  <a:cubicBezTo>
                    <a:pt x="147" y="27"/>
                    <a:pt x="159" y="31"/>
                    <a:pt x="171" y="36"/>
                  </a:cubicBezTo>
                  <a:cubicBezTo>
                    <a:pt x="175" y="29"/>
                    <a:pt x="180" y="23"/>
                    <a:pt x="184" y="16"/>
                  </a:cubicBezTo>
                  <a:cubicBezTo>
                    <a:pt x="185" y="14"/>
                    <a:pt x="187" y="12"/>
                    <a:pt x="188" y="11"/>
                  </a:cubicBezTo>
                  <a:cubicBezTo>
                    <a:pt x="194" y="2"/>
                    <a:pt x="205" y="0"/>
                    <a:pt x="214" y="5"/>
                  </a:cubicBezTo>
                  <a:cubicBezTo>
                    <a:pt x="222" y="11"/>
                    <a:pt x="225" y="23"/>
                    <a:pt x="219" y="32"/>
                  </a:cubicBezTo>
                  <a:cubicBezTo>
                    <a:pt x="214" y="41"/>
                    <a:pt x="208" y="50"/>
                    <a:pt x="202" y="58"/>
                  </a:cubicBezTo>
                  <a:cubicBezTo>
                    <a:pt x="199" y="62"/>
                    <a:pt x="196" y="66"/>
                    <a:pt x="194" y="70"/>
                  </a:cubicBezTo>
                  <a:cubicBezTo>
                    <a:pt x="188" y="78"/>
                    <a:pt x="180" y="81"/>
                    <a:pt x="170" y="77"/>
                  </a:cubicBezTo>
                  <a:cubicBezTo>
                    <a:pt x="159" y="73"/>
                    <a:pt x="148" y="69"/>
                    <a:pt x="13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ACB9642C-E30B-41A8-8D85-7FA29A99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0" y="1477963"/>
              <a:ext cx="315913" cy="309563"/>
            </a:xfrm>
            <a:custGeom>
              <a:avLst/>
              <a:gdLst>
                <a:gd name="T0" fmla="*/ 49 w 97"/>
                <a:gd name="T1" fmla="*/ 0 h 95"/>
                <a:gd name="T2" fmla="*/ 79 w 97"/>
                <a:gd name="T3" fmla="*/ 0 h 95"/>
                <a:gd name="T4" fmla="*/ 97 w 97"/>
                <a:gd name="T5" fmla="*/ 18 h 95"/>
                <a:gd name="T6" fmla="*/ 97 w 97"/>
                <a:gd name="T7" fmla="*/ 78 h 95"/>
                <a:gd name="T8" fmla="*/ 80 w 97"/>
                <a:gd name="T9" fmla="*/ 95 h 95"/>
                <a:gd name="T10" fmla="*/ 18 w 97"/>
                <a:gd name="T11" fmla="*/ 95 h 95"/>
                <a:gd name="T12" fmla="*/ 0 w 97"/>
                <a:gd name="T13" fmla="*/ 78 h 95"/>
                <a:gd name="T14" fmla="*/ 0 w 97"/>
                <a:gd name="T15" fmla="*/ 17 h 95"/>
                <a:gd name="T16" fmla="*/ 18 w 97"/>
                <a:gd name="T17" fmla="*/ 0 h 95"/>
                <a:gd name="T18" fmla="*/ 49 w 97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5">
                  <a:moveTo>
                    <a:pt x="49" y="0"/>
                  </a:moveTo>
                  <a:cubicBezTo>
                    <a:pt x="59" y="0"/>
                    <a:pt x="69" y="0"/>
                    <a:pt x="79" y="0"/>
                  </a:cubicBezTo>
                  <a:cubicBezTo>
                    <a:pt x="90" y="0"/>
                    <a:pt x="97" y="7"/>
                    <a:pt x="97" y="18"/>
                  </a:cubicBezTo>
                  <a:cubicBezTo>
                    <a:pt x="97" y="38"/>
                    <a:pt x="97" y="58"/>
                    <a:pt x="97" y="78"/>
                  </a:cubicBezTo>
                  <a:cubicBezTo>
                    <a:pt x="97" y="88"/>
                    <a:pt x="90" y="95"/>
                    <a:pt x="80" y="95"/>
                  </a:cubicBezTo>
                  <a:cubicBezTo>
                    <a:pt x="59" y="95"/>
                    <a:pt x="38" y="95"/>
                    <a:pt x="18" y="95"/>
                  </a:cubicBezTo>
                  <a:cubicBezTo>
                    <a:pt x="7" y="95"/>
                    <a:pt x="0" y="88"/>
                    <a:pt x="0" y="78"/>
                  </a:cubicBezTo>
                  <a:cubicBezTo>
                    <a:pt x="0" y="58"/>
                    <a:pt x="0" y="37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28" y="0"/>
                    <a:pt x="38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65370F7B-F0D8-4247-947A-EBBF93AFC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477963"/>
              <a:ext cx="315913" cy="309563"/>
            </a:xfrm>
            <a:custGeom>
              <a:avLst/>
              <a:gdLst>
                <a:gd name="T0" fmla="*/ 3 w 97"/>
                <a:gd name="T1" fmla="*/ 7 h 95"/>
                <a:gd name="T2" fmla="*/ 13 w 97"/>
                <a:gd name="T3" fmla="*/ 11 h 95"/>
                <a:gd name="T4" fmla="*/ 47 w 97"/>
                <a:gd name="T5" fmla="*/ 2 h 95"/>
                <a:gd name="T6" fmla="*/ 52 w 97"/>
                <a:gd name="T7" fmla="*/ 0 h 95"/>
                <a:gd name="T8" fmla="*/ 79 w 97"/>
                <a:gd name="T9" fmla="*/ 0 h 95"/>
                <a:gd name="T10" fmla="*/ 97 w 97"/>
                <a:gd name="T11" fmla="*/ 18 h 95"/>
                <a:gd name="T12" fmla="*/ 97 w 97"/>
                <a:gd name="T13" fmla="*/ 77 h 95"/>
                <a:gd name="T14" fmla="*/ 79 w 97"/>
                <a:gd name="T15" fmla="*/ 95 h 95"/>
                <a:gd name="T16" fmla="*/ 18 w 97"/>
                <a:gd name="T17" fmla="*/ 95 h 95"/>
                <a:gd name="T18" fmla="*/ 0 w 97"/>
                <a:gd name="T19" fmla="*/ 77 h 95"/>
                <a:gd name="T20" fmla="*/ 0 w 97"/>
                <a:gd name="T21" fmla="*/ 18 h 95"/>
                <a:gd name="T22" fmla="*/ 3 w 97"/>
                <a:gd name="T23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95">
                  <a:moveTo>
                    <a:pt x="3" y="7"/>
                  </a:moveTo>
                  <a:cubicBezTo>
                    <a:pt x="7" y="9"/>
                    <a:pt x="10" y="10"/>
                    <a:pt x="13" y="11"/>
                  </a:cubicBezTo>
                  <a:cubicBezTo>
                    <a:pt x="26" y="15"/>
                    <a:pt x="38" y="12"/>
                    <a:pt x="47" y="2"/>
                  </a:cubicBezTo>
                  <a:cubicBezTo>
                    <a:pt x="48" y="1"/>
                    <a:pt x="50" y="0"/>
                    <a:pt x="52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90" y="0"/>
                    <a:pt x="97" y="7"/>
                    <a:pt x="97" y="18"/>
                  </a:cubicBezTo>
                  <a:cubicBezTo>
                    <a:pt x="97" y="38"/>
                    <a:pt x="97" y="57"/>
                    <a:pt x="97" y="77"/>
                  </a:cubicBezTo>
                  <a:cubicBezTo>
                    <a:pt x="97" y="88"/>
                    <a:pt x="90" y="95"/>
                    <a:pt x="79" y="95"/>
                  </a:cubicBezTo>
                  <a:cubicBezTo>
                    <a:pt x="58" y="95"/>
                    <a:pt x="38" y="95"/>
                    <a:pt x="18" y="95"/>
                  </a:cubicBezTo>
                  <a:cubicBezTo>
                    <a:pt x="7" y="95"/>
                    <a:pt x="0" y="88"/>
                    <a:pt x="0" y="77"/>
                  </a:cubicBezTo>
                  <a:cubicBezTo>
                    <a:pt x="0" y="58"/>
                    <a:pt x="0" y="38"/>
                    <a:pt x="0" y="18"/>
                  </a:cubicBezTo>
                  <a:cubicBezTo>
                    <a:pt x="0" y="14"/>
                    <a:pt x="1" y="11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B4F5F0E1-BC74-45A3-8F7F-08FD4A037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0" y="1076325"/>
              <a:ext cx="320675" cy="309563"/>
            </a:xfrm>
            <a:custGeom>
              <a:avLst/>
              <a:gdLst>
                <a:gd name="T0" fmla="*/ 14 w 98"/>
                <a:gd name="T1" fmla="*/ 94 h 95"/>
                <a:gd name="T2" fmla="*/ 21 w 98"/>
                <a:gd name="T3" fmla="*/ 83 h 95"/>
                <a:gd name="T4" fmla="*/ 11 w 98"/>
                <a:gd name="T5" fmla="*/ 38 h 95"/>
                <a:gd name="T6" fmla="*/ 5 w 98"/>
                <a:gd name="T7" fmla="*/ 35 h 95"/>
                <a:gd name="T8" fmla="*/ 1 w 98"/>
                <a:gd name="T9" fmla="*/ 29 h 95"/>
                <a:gd name="T10" fmla="*/ 1 w 98"/>
                <a:gd name="T11" fmla="*/ 17 h 95"/>
                <a:gd name="T12" fmla="*/ 18 w 98"/>
                <a:gd name="T13" fmla="*/ 0 h 95"/>
                <a:gd name="T14" fmla="*/ 81 w 98"/>
                <a:gd name="T15" fmla="*/ 0 h 95"/>
                <a:gd name="T16" fmla="*/ 98 w 98"/>
                <a:gd name="T17" fmla="*/ 17 h 95"/>
                <a:gd name="T18" fmla="*/ 98 w 98"/>
                <a:gd name="T19" fmla="*/ 78 h 95"/>
                <a:gd name="T20" fmla="*/ 81 w 98"/>
                <a:gd name="T21" fmla="*/ 95 h 95"/>
                <a:gd name="T22" fmla="*/ 19 w 98"/>
                <a:gd name="T23" fmla="*/ 95 h 95"/>
                <a:gd name="T24" fmla="*/ 14 w 98"/>
                <a:gd name="T2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95">
                  <a:moveTo>
                    <a:pt x="14" y="94"/>
                  </a:moveTo>
                  <a:cubicBezTo>
                    <a:pt x="16" y="90"/>
                    <a:pt x="19" y="87"/>
                    <a:pt x="21" y="83"/>
                  </a:cubicBezTo>
                  <a:cubicBezTo>
                    <a:pt x="31" y="68"/>
                    <a:pt x="26" y="47"/>
                    <a:pt x="11" y="38"/>
                  </a:cubicBezTo>
                  <a:cubicBezTo>
                    <a:pt x="9" y="37"/>
                    <a:pt x="7" y="36"/>
                    <a:pt x="5" y="35"/>
                  </a:cubicBezTo>
                  <a:cubicBezTo>
                    <a:pt x="2" y="35"/>
                    <a:pt x="0" y="33"/>
                    <a:pt x="1" y="29"/>
                  </a:cubicBezTo>
                  <a:cubicBezTo>
                    <a:pt x="1" y="25"/>
                    <a:pt x="1" y="21"/>
                    <a:pt x="1" y="17"/>
                  </a:cubicBezTo>
                  <a:cubicBezTo>
                    <a:pt x="1" y="7"/>
                    <a:pt x="9" y="0"/>
                    <a:pt x="18" y="0"/>
                  </a:cubicBezTo>
                  <a:cubicBezTo>
                    <a:pt x="39" y="0"/>
                    <a:pt x="60" y="0"/>
                    <a:pt x="81" y="0"/>
                  </a:cubicBezTo>
                  <a:cubicBezTo>
                    <a:pt x="91" y="0"/>
                    <a:pt x="98" y="7"/>
                    <a:pt x="98" y="17"/>
                  </a:cubicBezTo>
                  <a:cubicBezTo>
                    <a:pt x="98" y="37"/>
                    <a:pt x="98" y="58"/>
                    <a:pt x="98" y="78"/>
                  </a:cubicBezTo>
                  <a:cubicBezTo>
                    <a:pt x="98" y="88"/>
                    <a:pt x="91" y="95"/>
                    <a:pt x="81" y="95"/>
                  </a:cubicBezTo>
                  <a:cubicBezTo>
                    <a:pt x="60" y="95"/>
                    <a:pt x="39" y="95"/>
                    <a:pt x="19" y="95"/>
                  </a:cubicBezTo>
                  <a:cubicBezTo>
                    <a:pt x="17" y="95"/>
                    <a:pt x="16" y="95"/>
                    <a:pt x="14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EC8CBA34-5ECF-4969-B0DF-76E6D8C8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958850"/>
              <a:ext cx="271463" cy="284163"/>
            </a:xfrm>
            <a:custGeom>
              <a:avLst/>
              <a:gdLst>
                <a:gd name="T0" fmla="*/ 41 w 83"/>
                <a:gd name="T1" fmla="*/ 0 h 87"/>
                <a:gd name="T2" fmla="*/ 83 w 83"/>
                <a:gd name="T3" fmla="*/ 44 h 87"/>
                <a:gd name="T4" fmla="*/ 41 w 83"/>
                <a:gd name="T5" fmla="*/ 86 h 87"/>
                <a:gd name="T6" fmla="*/ 0 w 83"/>
                <a:gd name="T7" fmla="*/ 43 h 87"/>
                <a:gd name="T8" fmla="*/ 41 w 83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7">
                  <a:moveTo>
                    <a:pt x="41" y="0"/>
                  </a:moveTo>
                  <a:cubicBezTo>
                    <a:pt x="65" y="0"/>
                    <a:pt x="83" y="20"/>
                    <a:pt x="83" y="44"/>
                  </a:cubicBezTo>
                  <a:cubicBezTo>
                    <a:pt x="83" y="67"/>
                    <a:pt x="64" y="87"/>
                    <a:pt x="41" y="86"/>
                  </a:cubicBezTo>
                  <a:cubicBezTo>
                    <a:pt x="18" y="86"/>
                    <a:pt x="0" y="67"/>
                    <a:pt x="0" y="43"/>
                  </a:cubicBezTo>
                  <a:cubicBezTo>
                    <a:pt x="0" y="20"/>
                    <a:pt x="18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59BD7CBB-4EDA-4616-B427-D0A41D6C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238" y="1073150"/>
              <a:ext cx="209550" cy="212725"/>
            </a:xfrm>
            <a:custGeom>
              <a:avLst/>
              <a:gdLst>
                <a:gd name="T0" fmla="*/ 20 w 64"/>
                <a:gd name="T1" fmla="*/ 1 h 65"/>
                <a:gd name="T2" fmla="*/ 50 w 64"/>
                <a:gd name="T3" fmla="*/ 1 h 65"/>
                <a:gd name="T4" fmla="*/ 63 w 64"/>
                <a:gd name="T5" fmla="*/ 16 h 65"/>
                <a:gd name="T6" fmla="*/ 63 w 64"/>
                <a:gd name="T7" fmla="*/ 37 h 65"/>
                <a:gd name="T8" fmla="*/ 62 w 64"/>
                <a:gd name="T9" fmla="*/ 39 h 65"/>
                <a:gd name="T10" fmla="*/ 47 w 64"/>
                <a:gd name="T11" fmla="*/ 57 h 65"/>
                <a:gd name="T12" fmla="*/ 42 w 64"/>
                <a:gd name="T13" fmla="*/ 65 h 65"/>
                <a:gd name="T14" fmla="*/ 0 w 64"/>
                <a:gd name="T15" fmla="*/ 52 h 65"/>
                <a:gd name="T16" fmla="*/ 20 w 6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5">
                  <a:moveTo>
                    <a:pt x="20" y="1"/>
                  </a:moveTo>
                  <a:cubicBezTo>
                    <a:pt x="30" y="1"/>
                    <a:pt x="40" y="0"/>
                    <a:pt x="50" y="1"/>
                  </a:cubicBezTo>
                  <a:cubicBezTo>
                    <a:pt x="57" y="2"/>
                    <a:pt x="63" y="8"/>
                    <a:pt x="63" y="16"/>
                  </a:cubicBezTo>
                  <a:cubicBezTo>
                    <a:pt x="64" y="23"/>
                    <a:pt x="63" y="30"/>
                    <a:pt x="63" y="37"/>
                  </a:cubicBezTo>
                  <a:cubicBezTo>
                    <a:pt x="64" y="38"/>
                    <a:pt x="63" y="39"/>
                    <a:pt x="62" y="39"/>
                  </a:cubicBezTo>
                  <a:cubicBezTo>
                    <a:pt x="55" y="44"/>
                    <a:pt x="52" y="51"/>
                    <a:pt x="47" y="57"/>
                  </a:cubicBezTo>
                  <a:cubicBezTo>
                    <a:pt x="46" y="60"/>
                    <a:pt x="44" y="62"/>
                    <a:pt x="42" y="65"/>
                  </a:cubicBezTo>
                  <a:cubicBezTo>
                    <a:pt x="28" y="61"/>
                    <a:pt x="15" y="54"/>
                    <a:pt x="0" y="52"/>
                  </a:cubicBezTo>
                  <a:cubicBezTo>
                    <a:pt x="16" y="38"/>
                    <a:pt x="23" y="2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F34B024-0397-4723-80AB-C32C5AFE9132}"/>
              </a:ext>
            </a:extLst>
          </p:cNvPr>
          <p:cNvGrpSpPr>
            <a:grpSpLocks noChangeAspect="1"/>
          </p:cNvGrpSpPr>
          <p:nvPr/>
        </p:nvGrpSpPr>
        <p:grpSpPr>
          <a:xfrm>
            <a:off x="9274291" y="1481914"/>
            <a:ext cx="372412" cy="288000"/>
            <a:chOff x="4911726" y="2273300"/>
            <a:chExt cx="714375" cy="552450"/>
          </a:xfrm>
          <a:solidFill>
            <a:schemeClr val="bg1">
              <a:lumMod val="50000"/>
            </a:schemeClr>
          </a:solidFill>
        </p:grpSpPr>
        <p:sp>
          <p:nvSpPr>
            <p:cNvPr id="98" name="Freeform 139">
              <a:extLst>
                <a:ext uri="{FF2B5EF4-FFF2-40B4-BE49-F238E27FC236}">
                  <a16:creationId xmlns:a16="http://schemas.microsoft.com/office/drawing/2014/main" id="{7D86A469-FC17-40C0-B9B1-E7D66EC20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8713" y="2576513"/>
              <a:ext cx="687388" cy="249237"/>
            </a:xfrm>
            <a:custGeom>
              <a:avLst/>
              <a:gdLst>
                <a:gd name="T0" fmla="*/ 425 w 433"/>
                <a:gd name="T1" fmla="*/ 65 h 157"/>
                <a:gd name="T2" fmla="*/ 431 w 433"/>
                <a:gd name="T3" fmla="*/ 67 h 157"/>
                <a:gd name="T4" fmla="*/ 433 w 433"/>
                <a:gd name="T5" fmla="*/ 71 h 157"/>
                <a:gd name="T6" fmla="*/ 433 w 433"/>
                <a:gd name="T7" fmla="*/ 77 h 157"/>
                <a:gd name="T8" fmla="*/ 431 w 433"/>
                <a:gd name="T9" fmla="*/ 79 h 157"/>
                <a:gd name="T10" fmla="*/ 427 w 433"/>
                <a:gd name="T11" fmla="*/ 82 h 157"/>
                <a:gd name="T12" fmla="*/ 276 w 433"/>
                <a:gd name="T13" fmla="*/ 157 h 157"/>
                <a:gd name="T14" fmla="*/ 8 w 433"/>
                <a:gd name="T15" fmla="*/ 157 h 157"/>
                <a:gd name="T16" fmla="*/ 4 w 433"/>
                <a:gd name="T17" fmla="*/ 155 h 157"/>
                <a:gd name="T18" fmla="*/ 0 w 433"/>
                <a:gd name="T19" fmla="*/ 149 h 157"/>
                <a:gd name="T20" fmla="*/ 2 w 433"/>
                <a:gd name="T21" fmla="*/ 145 h 157"/>
                <a:gd name="T22" fmla="*/ 4 w 433"/>
                <a:gd name="T23" fmla="*/ 141 h 157"/>
                <a:gd name="T24" fmla="*/ 6 w 433"/>
                <a:gd name="T25" fmla="*/ 139 h 157"/>
                <a:gd name="T26" fmla="*/ 8 w 433"/>
                <a:gd name="T27" fmla="*/ 124 h 157"/>
                <a:gd name="T28" fmla="*/ 4 w 433"/>
                <a:gd name="T29" fmla="*/ 122 h 157"/>
                <a:gd name="T30" fmla="*/ 0 w 433"/>
                <a:gd name="T31" fmla="*/ 116 h 157"/>
                <a:gd name="T32" fmla="*/ 2 w 433"/>
                <a:gd name="T33" fmla="*/ 112 h 157"/>
                <a:gd name="T34" fmla="*/ 4 w 433"/>
                <a:gd name="T35" fmla="*/ 108 h 157"/>
                <a:gd name="T36" fmla="*/ 6 w 433"/>
                <a:gd name="T37" fmla="*/ 106 h 157"/>
                <a:gd name="T38" fmla="*/ 8 w 433"/>
                <a:gd name="T39" fmla="*/ 92 h 157"/>
                <a:gd name="T40" fmla="*/ 4 w 433"/>
                <a:gd name="T41" fmla="*/ 90 h 157"/>
                <a:gd name="T42" fmla="*/ 0 w 433"/>
                <a:gd name="T43" fmla="*/ 84 h 157"/>
                <a:gd name="T44" fmla="*/ 2 w 433"/>
                <a:gd name="T45" fmla="*/ 79 h 157"/>
                <a:gd name="T46" fmla="*/ 4 w 433"/>
                <a:gd name="T47" fmla="*/ 75 h 157"/>
                <a:gd name="T48" fmla="*/ 6 w 433"/>
                <a:gd name="T49" fmla="*/ 73 h 157"/>
                <a:gd name="T50" fmla="*/ 157 w 433"/>
                <a:gd name="T51" fmla="*/ 0 h 157"/>
                <a:gd name="T52" fmla="*/ 425 w 433"/>
                <a:gd name="T53" fmla="*/ 0 h 157"/>
                <a:gd name="T54" fmla="*/ 431 w 433"/>
                <a:gd name="T55" fmla="*/ 2 h 157"/>
                <a:gd name="T56" fmla="*/ 433 w 433"/>
                <a:gd name="T57" fmla="*/ 6 h 157"/>
                <a:gd name="T58" fmla="*/ 433 w 433"/>
                <a:gd name="T59" fmla="*/ 12 h 157"/>
                <a:gd name="T60" fmla="*/ 431 w 433"/>
                <a:gd name="T61" fmla="*/ 14 h 157"/>
                <a:gd name="T62" fmla="*/ 427 w 433"/>
                <a:gd name="T63" fmla="*/ 16 h 157"/>
                <a:gd name="T64" fmla="*/ 425 w 433"/>
                <a:gd name="T65" fmla="*/ 32 h 157"/>
                <a:gd name="T66" fmla="*/ 431 w 433"/>
                <a:gd name="T67" fmla="*/ 34 h 157"/>
                <a:gd name="T68" fmla="*/ 433 w 433"/>
                <a:gd name="T69" fmla="*/ 39 h 157"/>
                <a:gd name="T70" fmla="*/ 433 w 433"/>
                <a:gd name="T71" fmla="*/ 43 h 157"/>
                <a:gd name="T72" fmla="*/ 431 w 433"/>
                <a:gd name="T73" fmla="*/ 47 h 157"/>
                <a:gd name="T74" fmla="*/ 427 w 433"/>
                <a:gd name="T75" fmla="*/ 49 h 157"/>
                <a:gd name="T76" fmla="*/ 77 w 433"/>
                <a:gd name="T77" fmla="*/ 92 h 157"/>
                <a:gd name="T78" fmla="*/ 274 w 433"/>
                <a:gd name="T79" fmla="*/ 106 h 157"/>
                <a:gd name="T80" fmla="*/ 353 w 433"/>
                <a:gd name="T81" fmla="*/ 65 h 157"/>
                <a:gd name="T82" fmla="*/ 280 w 433"/>
                <a:gd name="T83" fmla="*/ 92 h 157"/>
                <a:gd name="T84" fmla="*/ 276 w 433"/>
                <a:gd name="T85" fmla="*/ 92 h 157"/>
                <a:gd name="T86" fmla="*/ 384 w 433"/>
                <a:gd name="T87" fmla="*/ 18 h 157"/>
                <a:gd name="T88" fmla="*/ 274 w 433"/>
                <a:gd name="T89" fmla="*/ 73 h 157"/>
                <a:gd name="T90" fmla="*/ 360 w 433"/>
                <a:gd name="T91" fmla="*/ 84 h 157"/>
                <a:gd name="T92" fmla="*/ 278 w 433"/>
                <a:gd name="T93" fmla="*/ 124 h 157"/>
                <a:gd name="T94" fmla="*/ 77 w 433"/>
                <a:gd name="T95" fmla="*/ 124 h 157"/>
                <a:gd name="T96" fmla="*/ 384 w 433"/>
                <a:gd name="T97" fmla="*/ 8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3" h="157">
                  <a:moveTo>
                    <a:pt x="398" y="65"/>
                  </a:moveTo>
                  <a:lnTo>
                    <a:pt x="423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9" y="65"/>
                  </a:lnTo>
                  <a:lnTo>
                    <a:pt x="431" y="67"/>
                  </a:lnTo>
                  <a:lnTo>
                    <a:pt x="431" y="69"/>
                  </a:lnTo>
                  <a:lnTo>
                    <a:pt x="433" y="69"/>
                  </a:lnTo>
                  <a:lnTo>
                    <a:pt x="433" y="71"/>
                  </a:lnTo>
                  <a:lnTo>
                    <a:pt x="433" y="73"/>
                  </a:lnTo>
                  <a:lnTo>
                    <a:pt x="433" y="75"/>
                  </a:lnTo>
                  <a:lnTo>
                    <a:pt x="433" y="77"/>
                  </a:lnTo>
                  <a:lnTo>
                    <a:pt x="431" y="77"/>
                  </a:lnTo>
                  <a:lnTo>
                    <a:pt x="431" y="79"/>
                  </a:lnTo>
                  <a:lnTo>
                    <a:pt x="431" y="79"/>
                  </a:lnTo>
                  <a:lnTo>
                    <a:pt x="429" y="82"/>
                  </a:lnTo>
                  <a:lnTo>
                    <a:pt x="429" y="82"/>
                  </a:lnTo>
                  <a:lnTo>
                    <a:pt x="427" y="82"/>
                  </a:lnTo>
                  <a:lnTo>
                    <a:pt x="280" y="157"/>
                  </a:lnTo>
                  <a:lnTo>
                    <a:pt x="278" y="157"/>
                  </a:lnTo>
                  <a:lnTo>
                    <a:pt x="276" y="157"/>
                  </a:lnTo>
                  <a:lnTo>
                    <a:pt x="276" y="157"/>
                  </a:lnTo>
                  <a:lnTo>
                    <a:pt x="10" y="157"/>
                  </a:lnTo>
                  <a:lnTo>
                    <a:pt x="8" y="157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34" y="124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4" y="92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9" y="0"/>
                  </a:lnTo>
                  <a:lnTo>
                    <a:pt x="431" y="2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3" y="6"/>
                  </a:lnTo>
                  <a:lnTo>
                    <a:pt x="433" y="8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1" y="12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398" y="32"/>
                  </a:lnTo>
                  <a:lnTo>
                    <a:pt x="423" y="32"/>
                  </a:lnTo>
                  <a:lnTo>
                    <a:pt x="425" y="32"/>
                  </a:lnTo>
                  <a:lnTo>
                    <a:pt x="427" y="32"/>
                  </a:lnTo>
                  <a:lnTo>
                    <a:pt x="429" y="32"/>
                  </a:lnTo>
                  <a:lnTo>
                    <a:pt x="431" y="34"/>
                  </a:lnTo>
                  <a:lnTo>
                    <a:pt x="431" y="37"/>
                  </a:lnTo>
                  <a:lnTo>
                    <a:pt x="433" y="37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33" y="43"/>
                  </a:lnTo>
                  <a:lnTo>
                    <a:pt x="433" y="43"/>
                  </a:lnTo>
                  <a:lnTo>
                    <a:pt x="431" y="45"/>
                  </a:lnTo>
                  <a:lnTo>
                    <a:pt x="431" y="47"/>
                  </a:lnTo>
                  <a:lnTo>
                    <a:pt x="431" y="47"/>
                  </a:lnTo>
                  <a:lnTo>
                    <a:pt x="429" y="49"/>
                  </a:lnTo>
                  <a:lnTo>
                    <a:pt x="429" y="49"/>
                  </a:lnTo>
                  <a:lnTo>
                    <a:pt x="427" y="49"/>
                  </a:lnTo>
                  <a:lnTo>
                    <a:pt x="398" y="65"/>
                  </a:lnTo>
                  <a:lnTo>
                    <a:pt x="398" y="65"/>
                  </a:lnTo>
                  <a:close/>
                  <a:moveTo>
                    <a:pt x="77" y="92"/>
                  </a:moveTo>
                  <a:lnTo>
                    <a:pt x="49" y="106"/>
                  </a:lnTo>
                  <a:lnTo>
                    <a:pt x="75" y="106"/>
                  </a:lnTo>
                  <a:lnTo>
                    <a:pt x="274" y="106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53" y="65"/>
                  </a:lnTo>
                  <a:lnTo>
                    <a:pt x="384" y="51"/>
                  </a:lnTo>
                  <a:lnTo>
                    <a:pt x="360" y="51"/>
                  </a:lnTo>
                  <a:lnTo>
                    <a:pt x="280" y="92"/>
                  </a:lnTo>
                  <a:lnTo>
                    <a:pt x="278" y="92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77" y="92"/>
                  </a:lnTo>
                  <a:lnTo>
                    <a:pt x="77" y="92"/>
                  </a:lnTo>
                  <a:close/>
                  <a:moveTo>
                    <a:pt x="384" y="18"/>
                  </a:moveTo>
                  <a:lnTo>
                    <a:pt x="161" y="18"/>
                  </a:lnTo>
                  <a:lnTo>
                    <a:pt x="49" y="73"/>
                  </a:lnTo>
                  <a:lnTo>
                    <a:pt x="274" y="73"/>
                  </a:lnTo>
                  <a:lnTo>
                    <a:pt x="384" y="18"/>
                  </a:lnTo>
                  <a:lnTo>
                    <a:pt x="384" y="18"/>
                  </a:lnTo>
                  <a:close/>
                  <a:moveTo>
                    <a:pt x="360" y="84"/>
                  </a:moveTo>
                  <a:lnTo>
                    <a:pt x="280" y="122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77" y="124"/>
                  </a:lnTo>
                  <a:lnTo>
                    <a:pt x="49" y="139"/>
                  </a:lnTo>
                  <a:lnTo>
                    <a:pt x="274" y="139"/>
                  </a:lnTo>
                  <a:lnTo>
                    <a:pt x="384" y="84"/>
                  </a:lnTo>
                  <a:lnTo>
                    <a:pt x="360" y="84"/>
                  </a:lnTo>
                  <a:lnTo>
                    <a:pt x="360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40">
              <a:extLst>
                <a:ext uri="{FF2B5EF4-FFF2-40B4-BE49-F238E27FC236}">
                  <a16:creationId xmlns:a16="http://schemas.microsoft.com/office/drawing/2014/main" id="{15F50A26-6C5E-40B3-A873-781E0B497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726" y="2273300"/>
              <a:ext cx="584200" cy="390525"/>
            </a:xfrm>
            <a:custGeom>
              <a:avLst/>
              <a:gdLst>
                <a:gd name="T0" fmla="*/ 332 w 368"/>
                <a:gd name="T1" fmla="*/ 183 h 246"/>
                <a:gd name="T2" fmla="*/ 348 w 368"/>
                <a:gd name="T3" fmla="*/ 164 h 246"/>
                <a:gd name="T4" fmla="*/ 360 w 368"/>
                <a:gd name="T5" fmla="*/ 144 h 246"/>
                <a:gd name="T6" fmla="*/ 368 w 368"/>
                <a:gd name="T7" fmla="*/ 121 h 246"/>
                <a:gd name="T8" fmla="*/ 368 w 368"/>
                <a:gd name="T9" fmla="*/ 97 h 246"/>
                <a:gd name="T10" fmla="*/ 364 w 368"/>
                <a:gd name="T11" fmla="*/ 72 h 246"/>
                <a:gd name="T12" fmla="*/ 354 w 368"/>
                <a:gd name="T13" fmla="*/ 48 h 246"/>
                <a:gd name="T14" fmla="*/ 338 w 368"/>
                <a:gd name="T15" fmla="*/ 29 h 246"/>
                <a:gd name="T16" fmla="*/ 317 w 368"/>
                <a:gd name="T17" fmla="*/ 15 h 246"/>
                <a:gd name="T18" fmla="*/ 295 w 368"/>
                <a:gd name="T19" fmla="*/ 5 h 246"/>
                <a:gd name="T20" fmla="*/ 272 w 368"/>
                <a:gd name="T21" fmla="*/ 0 h 246"/>
                <a:gd name="T22" fmla="*/ 248 w 368"/>
                <a:gd name="T23" fmla="*/ 3 h 246"/>
                <a:gd name="T24" fmla="*/ 225 w 368"/>
                <a:gd name="T25" fmla="*/ 11 h 246"/>
                <a:gd name="T26" fmla="*/ 207 w 368"/>
                <a:gd name="T27" fmla="*/ 23 h 246"/>
                <a:gd name="T28" fmla="*/ 191 w 368"/>
                <a:gd name="T29" fmla="*/ 37 h 246"/>
                <a:gd name="T30" fmla="*/ 180 w 368"/>
                <a:gd name="T31" fmla="*/ 56 h 246"/>
                <a:gd name="T32" fmla="*/ 174 w 368"/>
                <a:gd name="T33" fmla="*/ 76 h 246"/>
                <a:gd name="T34" fmla="*/ 170 w 368"/>
                <a:gd name="T35" fmla="*/ 99 h 246"/>
                <a:gd name="T36" fmla="*/ 172 w 368"/>
                <a:gd name="T37" fmla="*/ 119 h 246"/>
                <a:gd name="T38" fmla="*/ 191 w 368"/>
                <a:gd name="T39" fmla="*/ 160 h 246"/>
                <a:gd name="T40" fmla="*/ 205 w 368"/>
                <a:gd name="T41" fmla="*/ 176 h 246"/>
                <a:gd name="T42" fmla="*/ 223 w 368"/>
                <a:gd name="T43" fmla="*/ 189 h 246"/>
                <a:gd name="T44" fmla="*/ 242 w 368"/>
                <a:gd name="T45" fmla="*/ 199 h 246"/>
                <a:gd name="T46" fmla="*/ 264 w 368"/>
                <a:gd name="T47" fmla="*/ 203 h 246"/>
                <a:gd name="T48" fmla="*/ 285 w 368"/>
                <a:gd name="T49" fmla="*/ 201 h 246"/>
                <a:gd name="T50" fmla="*/ 307 w 368"/>
                <a:gd name="T51" fmla="*/ 197 h 246"/>
                <a:gd name="T52" fmla="*/ 299 w 368"/>
                <a:gd name="T53" fmla="*/ 168 h 246"/>
                <a:gd name="T54" fmla="*/ 283 w 368"/>
                <a:gd name="T55" fmla="*/ 174 h 246"/>
                <a:gd name="T56" fmla="*/ 264 w 368"/>
                <a:gd name="T57" fmla="*/ 174 h 246"/>
                <a:gd name="T58" fmla="*/ 248 w 368"/>
                <a:gd name="T59" fmla="*/ 170 h 246"/>
                <a:gd name="T60" fmla="*/ 233 w 368"/>
                <a:gd name="T61" fmla="*/ 162 h 246"/>
                <a:gd name="T62" fmla="*/ 219 w 368"/>
                <a:gd name="T63" fmla="*/ 152 h 246"/>
                <a:gd name="T64" fmla="*/ 209 w 368"/>
                <a:gd name="T65" fmla="*/ 138 h 246"/>
                <a:gd name="T66" fmla="*/ 201 w 368"/>
                <a:gd name="T67" fmla="*/ 119 h 246"/>
                <a:gd name="T68" fmla="*/ 199 w 368"/>
                <a:gd name="T69" fmla="*/ 101 h 246"/>
                <a:gd name="T70" fmla="*/ 201 w 368"/>
                <a:gd name="T71" fmla="*/ 84 h 246"/>
                <a:gd name="T72" fmla="*/ 207 w 368"/>
                <a:gd name="T73" fmla="*/ 68 h 246"/>
                <a:gd name="T74" fmla="*/ 215 w 368"/>
                <a:gd name="T75" fmla="*/ 54 h 246"/>
                <a:gd name="T76" fmla="*/ 227 w 368"/>
                <a:gd name="T77" fmla="*/ 41 h 246"/>
                <a:gd name="T78" fmla="*/ 244 w 368"/>
                <a:gd name="T79" fmla="*/ 33 h 246"/>
                <a:gd name="T80" fmla="*/ 262 w 368"/>
                <a:gd name="T81" fmla="*/ 29 h 246"/>
                <a:gd name="T82" fmla="*/ 278 w 368"/>
                <a:gd name="T83" fmla="*/ 29 h 246"/>
                <a:gd name="T84" fmla="*/ 295 w 368"/>
                <a:gd name="T85" fmla="*/ 35 h 246"/>
                <a:gd name="T86" fmla="*/ 311 w 368"/>
                <a:gd name="T87" fmla="*/ 43 h 246"/>
                <a:gd name="T88" fmla="*/ 323 w 368"/>
                <a:gd name="T89" fmla="*/ 56 h 246"/>
                <a:gd name="T90" fmla="*/ 334 w 368"/>
                <a:gd name="T91" fmla="*/ 70 h 246"/>
                <a:gd name="T92" fmla="*/ 340 w 368"/>
                <a:gd name="T93" fmla="*/ 86 h 246"/>
                <a:gd name="T94" fmla="*/ 342 w 368"/>
                <a:gd name="T95" fmla="*/ 105 h 246"/>
                <a:gd name="T96" fmla="*/ 338 w 368"/>
                <a:gd name="T97" fmla="*/ 121 h 246"/>
                <a:gd name="T98" fmla="*/ 332 w 368"/>
                <a:gd name="T99" fmla="*/ 138 h 246"/>
                <a:gd name="T100" fmla="*/ 321 w 368"/>
                <a:gd name="T101" fmla="*/ 152 h 246"/>
                <a:gd name="T102" fmla="*/ 309 w 368"/>
                <a:gd name="T103" fmla="*/ 164 h 246"/>
                <a:gd name="T104" fmla="*/ 133 w 368"/>
                <a:gd name="T105" fmla="*/ 144 h 246"/>
                <a:gd name="T106" fmla="*/ 27 w 368"/>
                <a:gd name="T107" fmla="*/ 246 h 246"/>
                <a:gd name="T108" fmla="*/ 27 w 368"/>
                <a:gd name="T10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8" h="246">
                  <a:moveTo>
                    <a:pt x="315" y="193"/>
                  </a:moveTo>
                  <a:lnTo>
                    <a:pt x="319" y="191"/>
                  </a:lnTo>
                  <a:lnTo>
                    <a:pt x="323" y="187"/>
                  </a:lnTo>
                  <a:lnTo>
                    <a:pt x="328" y="185"/>
                  </a:lnTo>
                  <a:lnTo>
                    <a:pt x="332" y="183"/>
                  </a:lnTo>
                  <a:lnTo>
                    <a:pt x="336" y="178"/>
                  </a:lnTo>
                  <a:lnTo>
                    <a:pt x="340" y="174"/>
                  </a:lnTo>
                  <a:lnTo>
                    <a:pt x="342" y="172"/>
                  </a:lnTo>
                  <a:lnTo>
                    <a:pt x="346" y="168"/>
                  </a:lnTo>
                  <a:lnTo>
                    <a:pt x="348" y="164"/>
                  </a:lnTo>
                  <a:lnTo>
                    <a:pt x="352" y="160"/>
                  </a:lnTo>
                  <a:lnTo>
                    <a:pt x="354" y="156"/>
                  </a:lnTo>
                  <a:lnTo>
                    <a:pt x="356" y="152"/>
                  </a:lnTo>
                  <a:lnTo>
                    <a:pt x="358" y="148"/>
                  </a:lnTo>
                  <a:lnTo>
                    <a:pt x="360" y="144"/>
                  </a:lnTo>
                  <a:lnTo>
                    <a:pt x="362" y="140"/>
                  </a:lnTo>
                  <a:lnTo>
                    <a:pt x="364" y="135"/>
                  </a:lnTo>
                  <a:lnTo>
                    <a:pt x="366" y="129"/>
                  </a:lnTo>
                  <a:lnTo>
                    <a:pt x="366" y="125"/>
                  </a:lnTo>
                  <a:lnTo>
                    <a:pt x="368" y="121"/>
                  </a:lnTo>
                  <a:lnTo>
                    <a:pt x="368" y="115"/>
                  </a:lnTo>
                  <a:lnTo>
                    <a:pt x="368" y="111"/>
                  </a:lnTo>
                  <a:lnTo>
                    <a:pt x="368" y="107"/>
                  </a:lnTo>
                  <a:lnTo>
                    <a:pt x="368" y="101"/>
                  </a:lnTo>
                  <a:lnTo>
                    <a:pt x="368" y="97"/>
                  </a:lnTo>
                  <a:lnTo>
                    <a:pt x="368" y="90"/>
                  </a:lnTo>
                  <a:lnTo>
                    <a:pt x="368" y="86"/>
                  </a:lnTo>
                  <a:lnTo>
                    <a:pt x="366" y="82"/>
                  </a:lnTo>
                  <a:lnTo>
                    <a:pt x="366" y="76"/>
                  </a:lnTo>
                  <a:lnTo>
                    <a:pt x="364" y="72"/>
                  </a:lnTo>
                  <a:lnTo>
                    <a:pt x="362" y="68"/>
                  </a:lnTo>
                  <a:lnTo>
                    <a:pt x="360" y="62"/>
                  </a:lnTo>
                  <a:lnTo>
                    <a:pt x="358" y="58"/>
                  </a:lnTo>
                  <a:lnTo>
                    <a:pt x="356" y="54"/>
                  </a:lnTo>
                  <a:lnTo>
                    <a:pt x="354" y="48"/>
                  </a:lnTo>
                  <a:lnTo>
                    <a:pt x="350" y="43"/>
                  </a:lnTo>
                  <a:lnTo>
                    <a:pt x="348" y="39"/>
                  </a:lnTo>
                  <a:lnTo>
                    <a:pt x="344" y="37"/>
                  </a:lnTo>
                  <a:lnTo>
                    <a:pt x="340" y="33"/>
                  </a:lnTo>
                  <a:lnTo>
                    <a:pt x="338" y="29"/>
                  </a:lnTo>
                  <a:lnTo>
                    <a:pt x="334" y="25"/>
                  </a:lnTo>
                  <a:lnTo>
                    <a:pt x="330" y="23"/>
                  </a:lnTo>
                  <a:lnTo>
                    <a:pt x="326" y="19"/>
                  </a:lnTo>
                  <a:lnTo>
                    <a:pt x="321" y="17"/>
                  </a:lnTo>
                  <a:lnTo>
                    <a:pt x="317" y="15"/>
                  </a:lnTo>
                  <a:lnTo>
                    <a:pt x="313" y="11"/>
                  </a:lnTo>
                  <a:lnTo>
                    <a:pt x="309" y="9"/>
                  </a:lnTo>
                  <a:lnTo>
                    <a:pt x="305" y="9"/>
                  </a:lnTo>
                  <a:lnTo>
                    <a:pt x="301" y="7"/>
                  </a:lnTo>
                  <a:lnTo>
                    <a:pt x="295" y="5"/>
                  </a:lnTo>
                  <a:lnTo>
                    <a:pt x="291" y="3"/>
                  </a:lnTo>
                  <a:lnTo>
                    <a:pt x="287" y="3"/>
                  </a:lnTo>
                  <a:lnTo>
                    <a:pt x="283" y="3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52" y="3"/>
                  </a:lnTo>
                  <a:lnTo>
                    <a:pt x="248" y="3"/>
                  </a:lnTo>
                  <a:lnTo>
                    <a:pt x="244" y="5"/>
                  </a:lnTo>
                  <a:lnTo>
                    <a:pt x="240" y="5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5" y="11"/>
                  </a:lnTo>
                  <a:lnTo>
                    <a:pt x="221" y="13"/>
                  </a:lnTo>
                  <a:lnTo>
                    <a:pt x="217" y="15"/>
                  </a:lnTo>
                  <a:lnTo>
                    <a:pt x="213" y="17"/>
                  </a:lnTo>
                  <a:lnTo>
                    <a:pt x="209" y="19"/>
                  </a:lnTo>
                  <a:lnTo>
                    <a:pt x="207" y="23"/>
                  </a:lnTo>
                  <a:lnTo>
                    <a:pt x="203" y="25"/>
                  </a:lnTo>
                  <a:lnTo>
                    <a:pt x="199" y="29"/>
                  </a:lnTo>
                  <a:lnTo>
                    <a:pt x="197" y="31"/>
                  </a:lnTo>
                  <a:lnTo>
                    <a:pt x="195" y="35"/>
                  </a:lnTo>
                  <a:lnTo>
                    <a:pt x="191" y="37"/>
                  </a:lnTo>
                  <a:lnTo>
                    <a:pt x="188" y="41"/>
                  </a:lnTo>
                  <a:lnTo>
                    <a:pt x="186" y="45"/>
                  </a:lnTo>
                  <a:lnTo>
                    <a:pt x="184" y="50"/>
                  </a:lnTo>
                  <a:lnTo>
                    <a:pt x="182" y="52"/>
                  </a:lnTo>
                  <a:lnTo>
                    <a:pt x="180" y="56"/>
                  </a:lnTo>
                  <a:lnTo>
                    <a:pt x="178" y="60"/>
                  </a:lnTo>
                  <a:lnTo>
                    <a:pt x="176" y="64"/>
                  </a:lnTo>
                  <a:lnTo>
                    <a:pt x="176" y="68"/>
                  </a:lnTo>
                  <a:lnTo>
                    <a:pt x="174" y="72"/>
                  </a:lnTo>
                  <a:lnTo>
                    <a:pt x="174" y="76"/>
                  </a:lnTo>
                  <a:lnTo>
                    <a:pt x="172" y="80"/>
                  </a:lnTo>
                  <a:lnTo>
                    <a:pt x="172" y="84"/>
                  </a:lnTo>
                  <a:lnTo>
                    <a:pt x="172" y="88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72" y="107"/>
                  </a:lnTo>
                  <a:lnTo>
                    <a:pt x="172" y="111"/>
                  </a:lnTo>
                  <a:lnTo>
                    <a:pt x="172" y="115"/>
                  </a:lnTo>
                  <a:lnTo>
                    <a:pt x="172" y="119"/>
                  </a:lnTo>
                  <a:lnTo>
                    <a:pt x="174" y="123"/>
                  </a:lnTo>
                  <a:lnTo>
                    <a:pt x="174" y="127"/>
                  </a:lnTo>
                  <a:lnTo>
                    <a:pt x="139" y="140"/>
                  </a:lnTo>
                  <a:lnTo>
                    <a:pt x="160" y="180"/>
                  </a:lnTo>
                  <a:lnTo>
                    <a:pt x="191" y="160"/>
                  </a:lnTo>
                  <a:lnTo>
                    <a:pt x="193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201" y="174"/>
                  </a:lnTo>
                  <a:lnTo>
                    <a:pt x="205" y="176"/>
                  </a:lnTo>
                  <a:lnTo>
                    <a:pt x="209" y="178"/>
                  </a:lnTo>
                  <a:lnTo>
                    <a:pt x="211" y="183"/>
                  </a:lnTo>
                  <a:lnTo>
                    <a:pt x="215" y="185"/>
                  </a:lnTo>
                  <a:lnTo>
                    <a:pt x="219" y="187"/>
                  </a:lnTo>
                  <a:lnTo>
                    <a:pt x="223" y="189"/>
                  </a:lnTo>
                  <a:lnTo>
                    <a:pt x="227" y="191"/>
                  </a:lnTo>
                  <a:lnTo>
                    <a:pt x="231" y="193"/>
                  </a:lnTo>
                  <a:lnTo>
                    <a:pt x="233" y="195"/>
                  </a:lnTo>
                  <a:lnTo>
                    <a:pt x="240" y="197"/>
                  </a:lnTo>
                  <a:lnTo>
                    <a:pt x="242" y="199"/>
                  </a:lnTo>
                  <a:lnTo>
                    <a:pt x="246" y="199"/>
                  </a:lnTo>
                  <a:lnTo>
                    <a:pt x="252" y="201"/>
                  </a:lnTo>
                  <a:lnTo>
                    <a:pt x="256" y="201"/>
                  </a:lnTo>
                  <a:lnTo>
                    <a:pt x="260" y="201"/>
                  </a:lnTo>
                  <a:lnTo>
                    <a:pt x="264" y="203"/>
                  </a:lnTo>
                  <a:lnTo>
                    <a:pt x="268" y="203"/>
                  </a:lnTo>
                  <a:lnTo>
                    <a:pt x="272" y="203"/>
                  </a:lnTo>
                  <a:lnTo>
                    <a:pt x="276" y="203"/>
                  </a:lnTo>
                  <a:lnTo>
                    <a:pt x="281" y="203"/>
                  </a:lnTo>
                  <a:lnTo>
                    <a:pt x="285" y="201"/>
                  </a:lnTo>
                  <a:lnTo>
                    <a:pt x="291" y="201"/>
                  </a:lnTo>
                  <a:lnTo>
                    <a:pt x="295" y="201"/>
                  </a:lnTo>
                  <a:lnTo>
                    <a:pt x="299" y="199"/>
                  </a:lnTo>
                  <a:lnTo>
                    <a:pt x="303" y="197"/>
                  </a:lnTo>
                  <a:lnTo>
                    <a:pt x="307" y="197"/>
                  </a:lnTo>
                  <a:lnTo>
                    <a:pt x="311" y="195"/>
                  </a:lnTo>
                  <a:lnTo>
                    <a:pt x="315" y="193"/>
                  </a:lnTo>
                  <a:lnTo>
                    <a:pt x="315" y="193"/>
                  </a:lnTo>
                  <a:close/>
                  <a:moveTo>
                    <a:pt x="303" y="166"/>
                  </a:moveTo>
                  <a:lnTo>
                    <a:pt x="299" y="168"/>
                  </a:lnTo>
                  <a:lnTo>
                    <a:pt x="295" y="170"/>
                  </a:lnTo>
                  <a:lnTo>
                    <a:pt x="293" y="170"/>
                  </a:lnTo>
                  <a:lnTo>
                    <a:pt x="289" y="172"/>
                  </a:lnTo>
                  <a:lnTo>
                    <a:pt x="285" y="172"/>
                  </a:lnTo>
                  <a:lnTo>
                    <a:pt x="283" y="174"/>
                  </a:lnTo>
                  <a:lnTo>
                    <a:pt x="278" y="174"/>
                  </a:lnTo>
                  <a:lnTo>
                    <a:pt x="274" y="174"/>
                  </a:lnTo>
                  <a:lnTo>
                    <a:pt x="272" y="174"/>
                  </a:lnTo>
                  <a:lnTo>
                    <a:pt x="268" y="174"/>
                  </a:lnTo>
                  <a:lnTo>
                    <a:pt x="264" y="174"/>
                  </a:lnTo>
                  <a:lnTo>
                    <a:pt x="262" y="174"/>
                  </a:lnTo>
                  <a:lnTo>
                    <a:pt x="258" y="172"/>
                  </a:lnTo>
                  <a:lnTo>
                    <a:pt x="254" y="172"/>
                  </a:lnTo>
                  <a:lnTo>
                    <a:pt x="252" y="172"/>
                  </a:lnTo>
                  <a:lnTo>
                    <a:pt x="248" y="170"/>
                  </a:lnTo>
                  <a:lnTo>
                    <a:pt x="246" y="168"/>
                  </a:lnTo>
                  <a:lnTo>
                    <a:pt x="242" y="168"/>
                  </a:lnTo>
                  <a:lnTo>
                    <a:pt x="238" y="166"/>
                  </a:lnTo>
                  <a:lnTo>
                    <a:pt x="236" y="164"/>
                  </a:lnTo>
                  <a:lnTo>
                    <a:pt x="233" y="162"/>
                  </a:lnTo>
                  <a:lnTo>
                    <a:pt x="229" y="160"/>
                  </a:lnTo>
                  <a:lnTo>
                    <a:pt x="227" y="158"/>
                  </a:lnTo>
                  <a:lnTo>
                    <a:pt x="225" y="156"/>
                  </a:lnTo>
                  <a:lnTo>
                    <a:pt x="221" y="154"/>
                  </a:lnTo>
                  <a:lnTo>
                    <a:pt x="219" y="152"/>
                  </a:lnTo>
                  <a:lnTo>
                    <a:pt x="217" y="148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3"/>
                  </a:lnTo>
                  <a:lnTo>
                    <a:pt x="205" y="129"/>
                  </a:lnTo>
                  <a:lnTo>
                    <a:pt x="203" y="127"/>
                  </a:lnTo>
                  <a:lnTo>
                    <a:pt x="203" y="123"/>
                  </a:lnTo>
                  <a:lnTo>
                    <a:pt x="201" y="119"/>
                  </a:lnTo>
                  <a:lnTo>
                    <a:pt x="201" y="115"/>
                  </a:lnTo>
                  <a:lnTo>
                    <a:pt x="199" y="113"/>
                  </a:lnTo>
                  <a:lnTo>
                    <a:pt x="199" y="109"/>
                  </a:lnTo>
                  <a:lnTo>
                    <a:pt x="199" y="105"/>
                  </a:lnTo>
                  <a:lnTo>
                    <a:pt x="199" y="101"/>
                  </a:lnTo>
                  <a:lnTo>
                    <a:pt x="199" y="99"/>
                  </a:lnTo>
                  <a:lnTo>
                    <a:pt x="199" y="95"/>
                  </a:lnTo>
                  <a:lnTo>
                    <a:pt x="199" y="90"/>
                  </a:lnTo>
                  <a:lnTo>
                    <a:pt x="199" y="88"/>
                  </a:lnTo>
                  <a:lnTo>
                    <a:pt x="201" y="84"/>
                  </a:lnTo>
                  <a:lnTo>
                    <a:pt x="201" y="80"/>
                  </a:lnTo>
                  <a:lnTo>
                    <a:pt x="203" y="78"/>
                  </a:lnTo>
                  <a:lnTo>
                    <a:pt x="203" y="74"/>
                  </a:lnTo>
                  <a:lnTo>
                    <a:pt x="205" y="72"/>
                  </a:lnTo>
                  <a:lnTo>
                    <a:pt x="207" y="68"/>
                  </a:lnTo>
                  <a:lnTo>
                    <a:pt x="207" y="66"/>
                  </a:lnTo>
                  <a:lnTo>
                    <a:pt x="209" y="62"/>
                  </a:lnTo>
                  <a:lnTo>
                    <a:pt x="211" y="60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7" y="52"/>
                  </a:lnTo>
                  <a:lnTo>
                    <a:pt x="219" y="50"/>
                  </a:lnTo>
                  <a:lnTo>
                    <a:pt x="223" y="45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31" y="39"/>
                  </a:lnTo>
                  <a:lnTo>
                    <a:pt x="233" y="37"/>
                  </a:lnTo>
                  <a:lnTo>
                    <a:pt x="238" y="37"/>
                  </a:lnTo>
                  <a:lnTo>
                    <a:pt x="242" y="35"/>
                  </a:lnTo>
                  <a:lnTo>
                    <a:pt x="244" y="33"/>
                  </a:lnTo>
                  <a:lnTo>
                    <a:pt x="248" y="31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8" y="29"/>
                  </a:lnTo>
                  <a:lnTo>
                    <a:pt x="262" y="29"/>
                  </a:lnTo>
                  <a:lnTo>
                    <a:pt x="264" y="29"/>
                  </a:lnTo>
                  <a:lnTo>
                    <a:pt x="268" y="29"/>
                  </a:lnTo>
                  <a:lnTo>
                    <a:pt x="272" y="29"/>
                  </a:lnTo>
                  <a:lnTo>
                    <a:pt x="274" y="29"/>
                  </a:lnTo>
                  <a:lnTo>
                    <a:pt x="278" y="29"/>
                  </a:lnTo>
                  <a:lnTo>
                    <a:pt x="283" y="31"/>
                  </a:lnTo>
                  <a:lnTo>
                    <a:pt x="285" y="31"/>
                  </a:lnTo>
                  <a:lnTo>
                    <a:pt x="289" y="31"/>
                  </a:lnTo>
                  <a:lnTo>
                    <a:pt x="291" y="33"/>
                  </a:lnTo>
                  <a:lnTo>
                    <a:pt x="295" y="35"/>
                  </a:lnTo>
                  <a:lnTo>
                    <a:pt x="299" y="35"/>
                  </a:lnTo>
                  <a:lnTo>
                    <a:pt x="301" y="37"/>
                  </a:lnTo>
                  <a:lnTo>
                    <a:pt x="305" y="39"/>
                  </a:lnTo>
                  <a:lnTo>
                    <a:pt x="307" y="41"/>
                  </a:lnTo>
                  <a:lnTo>
                    <a:pt x="311" y="43"/>
                  </a:lnTo>
                  <a:lnTo>
                    <a:pt x="313" y="45"/>
                  </a:lnTo>
                  <a:lnTo>
                    <a:pt x="315" y="48"/>
                  </a:lnTo>
                  <a:lnTo>
                    <a:pt x="317" y="50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6" y="58"/>
                  </a:lnTo>
                  <a:lnTo>
                    <a:pt x="328" y="60"/>
                  </a:lnTo>
                  <a:lnTo>
                    <a:pt x="330" y="64"/>
                  </a:lnTo>
                  <a:lnTo>
                    <a:pt x="332" y="66"/>
                  </a:lnTo>
                  <a:lnTo>
                    <a:pt x="334" y="70"/>
                  </a:lnTo>
                  <a:lnTo>
                    <a:pt x="336" y="74"/>
                  </a:lnTo>
                  <a:lnTo>
                    <a:pt x="336" y="76"/>
                  </a:lnTo>
                  <a:lnTo>
                    <a:pt x="338" y="80"/>
                  </a:lnTo>
                  <a:lnTo>
                    <a:pt x="338" y="84"/>
                  </a:lnTo>
                  <a:lnTo>
                    <a:pt x="340" y="86"/>
                  </a:lnTo>
                  <a:lnTo>
                    <a:pt x="340" y="90"/>
                  </a:lnTo>
                  <a:lnTo>
                    <a:pt x="340" y="95"/>
                  </a:lnTo>
                  <a:lnTo>
                    <a:pt x="342" y="99"/>
                  </a:lnTo>
                  <a:lnTo>
                    <a:pt x="342" y="101"/>
                  </a:lnTo>
                  <a:lnTo>
                    <a:pt x="342" y="105"/>
                  </a:lnTo>
                  <a:lnTo>
                    <a:pt x="342" y="109"/>
                  </a:lnTo>
                  <a:lnTo>
                    <a:pt x="340" y="111"/>
                  </a:lnTo>
                  <a:lnTo>
                    <a:pt x="340" y="115"/>
                  </a:lnTo>
                  <a:lnTo>
                    <a:pt x="340" y="119"/>
                  </a:lnTo>
                  <a:lnTo>
                    <a:pt x="338" y="121"/>
                  </a:lnTo>
                  <a:lnTo>
                    <a:pt x="338" y="125"/>
                  </a:lnTo>
                  <a:lnTo>
                    <a:pt x="336" y="129"/>
                  </a:lnTo>
                  <a:lnTo>
                    <a:pt x="336" y="131"/>
                  </a:lnTo>
                  <a:lnTo>
                    <a:pt x="334" y="135"/>
                  </a:lnTo>
                  <a:lnTo>
                    <a:pt x="332" y="138"/>
                  </a:lnTo>
                  <a:lnTo>
                    <a:pt x="330" y="142"/>
                  </a:lnTo>
                  <a:lnTo>
                    <a:pt x="330" y="144"/>
                  </a:lnTo>
                  <a:lnTo>
                    <a:pt x="328" y="148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4"/>
                  </a:lnTo>
                  <a:lnTo>
                    <a:pt x="317" y="156"/>
                  </a:lnTo>
                  <a:lnTo>
                    <a:pt x="315" y="160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5" y="166"/>
                  </a:lnTo>
                  <a:lnTo>
                    <a:pt x="303" y="166"/>
                  </a:lnTo>
                  <a:lnTo>
                    <a:pt x="303" y="166"/>
                  </a:lnTo>
                  <a:close/>
                  <a:moveTo>
                    <a:pt x="154" y="185"/>
                  </a:moveTo>
                  <a:lnTo>
                    <a:pt x="133" y="144"/>
                  </a:lnTo>
                  <a:lnTo>
                    <a:pt x="13" y="203"/>
                  </a:lnTo>
                  <a:lnTo>
                    <a:pt x="33" y="244"/>
                  </a:lnTo>
                  <a:lnTo>
                    <a:pt x="154" y="185"/>
                  </a:lnTo>
                  <a:lnTo>
                    <a:pt x="154" y="185"/>
                  </a:lnTo>
                  <a:close/>
                  <a:moveTo>
                    <a:pt x="27" y="246"/>
                  </a:moveTo>
                  <a:lnTo>
                    <a:pt x="6" y="207"/>
                  </a:lnTo>
                  <a:lnTo>
                    <a:pt x="0" y="217"/>
                  </a:lnTo>
                  <a:lnTo>
                    <a:pt x="15" y="246"/>
                  </a:lnTo>
                  <a:lnTo>
                    <a:pt x="27" y="246"/>
                  </a:lnTo>
                  <a:lnTo>
                    <a:pt x="27" y="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B1DEEDE9-E16B-4902-886F-A396B671FEC3}"/>
              </a:ext>
            </a:extLst>
          </p:cNvPr>
          <p:cNvGrpSpPr>
            <a:grpSpLocks noChangeAspect="1"/>
          </p:cNvGrpSpPr>
          <p:nvPr/>
        </p:nvGrpSpPr>
        <p:grpSpPr>
          <a:xfrm>
            <a:off x="4568808" y="1496191"/>
            <a:ext cx="289588" cy="288000"/>
            <a:chOff x="8432800" y="1200150"/>
            <a:chExt cx="1158876" cy="1152525"/>
          </a:xfrm>
          <a:solidFill>
            <a:schemeClr val="bg1">
              <a:lumMod val="50000"/>
            </a:schemeClr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DFB25CB7-A1A6-46B1-97F0-3BE523029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200150"/>
              <a:ext cx="1155700" cy="1152525"/>
            </a:xfrm>
            <a:custGeom>
              <a:avLst/>
              <a:gdLst>
                <a:gd name="T0" fmla="*/ 262 w 353"/>
                <a:gd name="T1" fmla="*/ 325 h 353"/>
                <a:gd name="T2" fmla="*/ 227 w 353"/>
                <a:gd name="T3" fmla="*/ 353 h 353"/>
                <a:gd name="T4" fmla="*/ 219 w 353"/>
                <a:gd name="T5" fmla="*/ 353 h 353"/>
                <a:gd name="T6" fmla="*/ 44 w 353"/>
                <a:gd name="T7" fmla="*/ 353 h 353"/>
                <a:gd name="T8" fmla="*/ 4 w 353"/>
                <a:gd name="T9" fmla="*/ 328 h 353"/>
                <a:gd name="T10" fmla="*/ 0 w 353"/>
                <a:gd name="T11" fmla="*/ 310 h 353"/>
                <a:gd name="T12" fmla="*/ 30 w 353"/>
                <a:gd name="T13" fmla="*/ 309 h 353"/>
                <a:gd name="T14" fmla="*/ 43 w 353"/>
                <a:gd name="T15" fmla="*/ 308 h 353"/>
                <a:gd name="T16" fmla="*/ 43 w 353"/>
                <a:gd name="T17" fmla="*/ 300 h 353"/>
                <a:gd name="T18" fmla="*/ 43 w 353"/>
                <a:gd name="T19" fmla="*/ 46 h 353"/>
                <a:gd name="T20" fmla="*/ 89 w 353"/>
                <a:gd name="T21" fmla="*/ 0 h 353"/>
                <a:gd name="T22" fmla="*/ 309 w 353"/>
                <a:gd name="T23" fmla="*/ 1 h 353"/>
                <a:gd name="T24" fmla="*/ 349 w 353"/>
                <a:gd name="T25" fmla="*/ 33 h 353"/>
                <a:gd name="T26" fmla="*/ 352 w 353"/>
                <a:gd name="T27" fmla="*/ 44 h 353"/>
                <a:gd name="T28" fmla="*/ 273 w 353"/>
                <a:gd name="T29" fmla="*/ 44 h 353"/>
                <a:gd name="T30" fmla="*/ 265 w 353"/>
                <a:gd name="T31" fmla="*/ 45 h 353"/>
                <a:gd name="T32" fmla="*/ 264 w 353"/>
                <a:gd name="T33" fmla="*/ 87 h 353"/>
                <a:gd name="T34" fmla="*/ 249 w 353"/>
                <a:gd name="T35" fmla="*/ 87 h 353"/>
                <a:gd name="T36" fmla="*/ 256 w 353"/>
                <a:gd name="T37" fmla="*/ 17 h 353"/>
                <a:gd name="T38" fmla="*/ 251 w 353"/>
                <a:gd name="T39" fmla="*/ 16 h 353"/>
                <a:gd name="T40" fmla="*/ 84 w 353"/>
                <a:gd name="T41" fmla="*/ 16 h 353"/>
                <a:gd name="T42" fmla="*/ 59 w 353"/>
                <a:gd name="T43" fmla="*/ 41 h 353"/>
                <a:gd name="T44" fmla="*/ 59 w 353"/>
                <a:gd name="T45" fmla="*/ 302 h 353"/>
                <a:gd name="T46" fmla="*/ 59 w 353"/>
                <a:gd name="T47" fmla="*/ 309 h 353"/>
                <a:gd name="T48" fmla="*/ 189 w 353"/>
                <a:gd name="T49" fmla="*/ 309 h 353"/>
                <a:gd name="T50" fmla="*/ 195 w 353"/>
                <a:gd name="T51" fmla="*/ 324 h 353"/>
                <a:gd name="T52" fmla="*/ 226 w 353"/>
                <a:gd name="T53" fmla="*/ 337 h 353"/>
                <a:gd name="T54" fmla="*/ 247 w 353"/>
                <a:gd name="T55" fmla="*/ 320 h 353"/>
                <a:gd name="T56" fmla="*/ 249 w 353"/>
                <a:gd name="T57" fmla="*/ 307 h 353"/>
                <a:gd name="T58" fmla="*/ 249 w 353"/>
                <a:gd name="T59" fmla="*/ 238 h 353"/>
                <a:gd name="T60" fmla="*/ 265 w 353"/>
                <a:gd name="T61" fmla="*/ 236 h 353"/>
                <a:gd name="T62" fmla="*/ 263 w 353"/>
                <a:gd name="T63" fmla="*/ 313 h 353"/>
                <a:gd name="T64" fmla="*/ 263 w 353"/>
                <a:gd name="T65" fmla="*/ 314 h 353"/>
                <a:gd name="T66" fmla="*/ 262 w 353"/>
                <a:gd name="T67" fmla="*/ 3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3">
                  <a:moveTo>
                    <a:pt x="262" y="325"/>
                  </a:moveTo>
                  <a:cubicBezTo>
                    <a:pt x="255" y="340"/>
                    <a:pt x="242" y="348"/>
                    <a:pt x="227" y="353"/>
                  </a:cubicBezTo>
                  <a:cubicBezTo>
                    <a:pt x="224" y="353"/>
                    <a:pt x="222" y="353"/>
                    <a:pt x="219" y="353"/>
                  </a:cubicBezTo>
                  <a:cubicBezTo>
                    <a:pt x="161" y="353"/>
                    <a:pt x="103" y="353"/>
                    <a:pt x="44" y="353"/>
                  </a:cubicBezTo>
                  <a:cubicBezTo>
                    <a:pt x="26" y="353"/>
                    <a:pt x="13" y="345"/>
                    <a:pt x="4" y="328"/>
                  </a:cubicBezTo>
                  <a:cubicBezTo>
                    <a:pt x="1" y="322"/>
                    <a:pt x="0" y="316"/>
                    <a:pt x="0" y="310"/>
                  </a:cubicBezTo>
                  <a:cubicBezTo>
                    <a:pt x="10" y="310"/>
                    <a:pt x="20" y="310"/>
                    <a:pt x="30" y="309"/>
                  </a:cubicBezTo>
                  <a:cubicBezTo>
                    <a:pt x="34" y="309"/>
                    <a:pt x="39" y="311"/>
                    <a:pt x="43" y="308"/>
                  </a:cubicBezTo>
                  <a:cubicBezTo>
                    <a:pt x="43" y="305"/>
                    <a:pt x="43" y="303"/>
                    <a:pt x="43" y="300"/>
                  </a:cubicBezTo>
                  <a:cubicBezTo>
                    <a:pt x="43" y="215"/>
                    <a:pt x="43" y="130"/>
                    <a:pt x="43" y="46"/>
                  </a:cubicBezTo>
                  <a:cubicBezTo>
                    <a:pt x="43" y="17"/>
                    <a:pt x="65" y="1"/>
                    <a:pt x="89" y="0"/>
                  </a:cubicBezTo>
                  <a:cubicBezTo>
                    <a:pt x="163" y="0"/>
                    <a:pt x="236" y="0"/>
                    <a:pt x="309" y="1"/>
                  </a:cubicBezTo>
                  <a:cubicBezTo>
                    <a:pt x="325" y="1"/>
                    <a:pt x="347" y="16"/>
                    <a:pt x="349" y="33"/>
                  </a:cubicBezTo>
                  <a:cubicBezTo>
                    <a:pt x="350" y="36"/>
                    <a:pt x="353" y="39"/>
                    <a:pt x="352" y="44"/>
                  </a:cubicBezTo>
                  <a:cubicBezTo>
                    <a:pt x="326" y="44"/>
                    <a:pt x="299" y="44"/>
                    <a:pt x="273" y="44"/>
                  </a:cubicBezTo>
                  <a:cubicBezTo>
                    <a:pt x="271" y="44"/>
                    <a:pt x="268" y="43"/>
                    <a:pt x="265" y="45"/>
                  </a:cubicBezTo>
                  <a:cubicBezTo>
                    <a:pt x="264" y="59"/>
                    <a:pt x="266" y="73"/>
                    <a:pt x="264" y="87"/>
                  </a:cubicBezTo>
                  <a:cubicBezTo>
                    <a:pt x="259" y="89"/>
                    <a:pt x="255" y="88"/>
                    <a:pt x="249" y="87"/>
                  </a:cubicBezTo>
                  <a:cubicBezTo>
                    <a:pt x="251" y="64"/>
                    <a:pt x="245" y="40"/>
                    <a:pt x="256" y="17"/>
                  </a:cubicBezTo>
                  <a:cubicBezTo>
                    <a:pt x="255" y="15"/>
                    <a:pt x="253" y="16"/>
                    <a:pt x="251" y="16"/>
                  </a:cubicBezTo>
                  <a:cubicBezTo>
                    <a:pt x="196" y="16"/>
                    <a:pt x="140" y="16"/>
                    <a:pt x="84" y="16"/>
                  </a:cubicBezTo>
                  <a:cubicBezTo>
                    <a:pt x="72" y="16"/>
                    <a:pt x="59" y="29"/>
                    <a:pt x="59" y="41"/>
                  </a:cubicBezTo>
                  <a:cubicBezTo>
                    <a:pt x="59" y="128"/>
                    <a:pt x="59" y="215"/>
                    <a:pt x="59" y="302"/>
                  </a:cubicBezTo>
                  <a:cubicBezTo>
                    <a:pt x="59" y="304"/>
                    <a:pt x="59" y="306"/>
                    <a:pt x="59" y="309"/>
                  </a:cubicBezTo>
                  <a:cubicBezTo>
                    <a:pt x="103" y="309"/>
                    <a:pt x="146" y="309"/>
                    <a:pt x="189" y="309"/>
                  </a:cubicBezTo>
                  <a:cubicBezTo>
                    <a:pt x="192" y="314"/>
                    <a:pt x="192" y="319"/>
                    <a:pt x="195" y="324"/>
                  </a:cubicBezTo>
                  <a:cubicBezTo>
                    <a:pt x="202" y="337"/>
                    <a:pt x="214" y="339"/>
                    <a:pt x="226" y="337"/>
                  </a:cubicBezTo>
                  <a:cubicBezTo>
                    <a:pt x="236" y="336"/>
                    <a:pt x="243" y="330"/>
                    <a:pt x="247" y="320"/>
                  </a:cubicBezTo>
                  <a:cubicBezTo>
                    <a:pt x="249" y="316"/>
                    <a:pt x="249" y="311"/>
                    <a:pt x="249" y="307"/>
                  </a:cubicBezTo>
                  <a:cubicBezTo>
                    <a:pt x="249" y="284"/>
                    <a:pt x="249" y="261"/>
                    <a:pt x="249" y="238"/>
                  </a:cubicBezTo>
                  <a:cubicBezTo>
                    <a:pt x="253" y="235"/>
                    <a:pt x="258" y="236"/>
                    <a:pt x="265" y="236"/>
                  </a:cubicBezTo>
                  <a:cubicBezTo>
                    <a:pt x="264" y="262"/>
                    <a:pt x="266" y="287"/>
                    <a:pt x="263" y="313"/>
                  </a:cubicBezTo>
                  <a:cubicBezTo>
                    <a:pt x="263" y="313"/>
                    <a:pt x="263" y="314"/>
                    <a:pt x="263" y="314"/>
                  </a:cubicBezTo>
                  <a:cubicBezTo>
                    <a:pt x="262" y="318"/>
                    <a:pt x="262" y="321"/>
                    <a:pt x="262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31D13EB-3A89-43BD-A124-2A5CC1CDB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447800"/>
              <a:ext cx="665163" cy="698500"/>
            </a:xfrm>
            <a:custGeom>
              <a:avLst/>
              <a:gdLst>
                <a:gd name="T0" fmla="*/ 110 w 203"/>
                <a:gd name="T1" fmla="*/ 87 h 214"/>
                <a:gd name="T2" fmla="*/ 103 w 203"/>
                <a:gd name="T3" fmla="*/ 83 h 214"/>
                <a:gd name="T4" fmla="*/ 139 w 203"/>
                <a:gd name="T5" fmla="*/ 47 h 214"/>
                <a:gd name="T6" fmla="*/ 139 w 203"/>
                <a:gd name="T7" fmla="*/ 33 h 214"/>
                <a:gd name="T8" fmla="*/ 136 w 203"/>
                <a:gd name="T9" fmla="*/ 30 h 214"/>
                <a:gd name="T10" fmla="*/ 108 w 203"/>
                <a:gd name="T11" fmla="*/ 56 h 214"/>
                <a:gd name="T12" fmla="*/ 98 w 203"/>
                <a:gd name="T13" fmla="*/ 55 h 214"/>
                <a:gd name="T14" fmla="*/ 99 w 203"/>
                <a:gd name="T15" fmla="*/ 46 h 214"/>
                <a:gd name="T16" fmla="*/ 140 w 203"/>
                <a:gd name="T17" fmla="*/ 5 h 214"/>
                <a:gd name="T18" fmla="*/ 148 w 203"/>
                <a:gd name="T19" fmla="*/ 4 h 214"/>
                <a:gd name="T20" fmla="*/ 150 w 203"/>
                <a:gd name="T21" fmla="*/ 13 h 214"/>
                <a:gd name="T22" fmla="*/ 146 w 203"/>
                <a:gd name="T23" fmla="*/ 21 h 214"/>
                <a:gd name="T24" fmla="*/ 155 w 203"/>
                <a:gd name="T25" fmla="*/ 30 h 214"/>
                <a:gd name="T26" fmla="*/ 161 w 203"/>
                <a:gd name="T27" fmla="*/ 25 h 214"/>
                <a:gd name="T28" fmla="*/ 194 w 203"/>
                <a:gd name="T29" fmla="*/ 28 h 214"/>
                <a:gd name="T30" fmla="*/ 197 w 203"/>
                <a:gd name="T31" fmla="*/ 32 h 214"/>
                <a:gd name="T32" fmla="*/ 197 w 203"/>
                <a:gd name="T33" fmla="*/ 51 h 214"/>
                <a:gd name="T34" fmla="*/ 137 w 203"/>
                <a:gd name="T35" fmla="*/ 110 h 214"/>
                <a:gd name="T36" fmla="*/ 135 w 203"/>
                <a:gd name="T37" fmla="*/ 112 h 214"/>
                <a:gd name="T38" fmla="*/ 113 w 203"/>
                <a:gd name="T39" fmla="*/ 125 h 214"/>
                <a:gd name="T40" fmla="*/ 50 w 203"/>
                <a:gd name="T41" fmla="*/ 186 h 214"/>
                <a:gd name="T42" fmla="*/ 16 w 203"/>
                <a:gd name="T43" fmla="*/ 211 h 214"/>
                <a:gd name="T44" fmla="*/ 5 w 203"/>
                <a:gd name="T45" fmla="*/ 211 h 214"/>
                <a:gd name="T46" fmla="*/ 7 w 203"/>
                <a:gd name="T47" fmla="*/ 200 h 214"/>
                <a:gd name="T48" fmla="*/ 23 w 203"/>
                <a:gd name="T49" fmla="*/ 175 h 214"/>
                <a:gd name="T50" fmla="*/ 43 w 203"/>
                <a:gd name="T51" fmla="*/ 153 h 214"/>
                <a:gd name="T52" fmla="*/ 110 w 203"/>
                <a:gd name="T5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" h="214">
                  <a:moveTo>
                    <a:pt x="110" y="87"/>
                  </a:moveTo>
                  <a:cubicBezTo>
                    <a:pt x="107" y="86"/>
                    <a:pt x="105" y="85"/>
                    <a:pt x="103" y="83"/>
                  </a:cubicBezTo>
                  <a:cubicBezTo>
                    <a:pt x="115" y="71"/>
                    <a:pt x="127" y="59"/>
                    <a:pt x="139" y="47"/>
                  </a:cubicBezTo>
                  <a:cubicBezTo>
                    <a:pt x="146" y="40"/>
                    <a:pt x="146" y="40"/>
                    <a:pt x="139" y="33"/>
                  </a:cubicBezTo>
                  <a:cubicBezTo>
                    <a:pt x="138" y="32"/>
                    <a:pt x="137" y="31"/>
                    <a:pt x="136" y="30"/>
                  </a:cubicBezTo>
                  <a:cubicBezTo>
                    <a:pt x="126" y="38"/>
                    <a:pt x="118" y="48"/>
                    <a:pt x="108" y="56"/>
                  </a:cubicBezTo>
                  <a:cubicBezTo>
                    <a:pt x="103" y="59"/>
                    <a:pt x="101" y="58"/>
                    <a:pt x="98" y="55"/>
                  </a:cubicBezTo>
                  <a:cubicBezTo>
                    <a:pt x="94" y="51"/>
                    <a:pt x="96" y="49"/>
                    <a:pt x="99" y="46"/>
                  </a:cubicBezTo>
                  <a:cubicBezTo>
                    <a:pt x="113" y="32"/>
                    <a:pt x="126" y="18"/>
                    <a:pt x="140" y="5"/>
                  </a:cubicBezTo>
                  <a:cubicBezTo>
                    <a:pt x="142" y="3"/>
                    <a:pt x="144" y="0"/>
                    <a:pt x="148" y="4"/>
                  </a:cubicBezTo>
                  <a:cubicBezTo>
                    <a:pt x="150" y="7"/>
                    <a:pt x="155" y="9"/>
                    <a:pt x="150" y="13"/>
                  </a:cubicBezTo>
                  <a:cubicBezTo>
                    <a:pt x="148" y="15"/>
                    <a:pt x="147" y="18"/>
                    <a:pt x="146" y="21"/>
                  </a:cubicBezTo>
                  <a:cubicBezTo>
                    <a:pt x="148" y="24"/>
                    <a:pt x="151" y="27"/>
                    <a:pt x="155" y="30"/>
                  </a:cubicBezTo>
                  <a:cubicBezTo>
                    <a:pt x="158" y="29"/>
                    <a:pt x="159" y="27"/>
                    <a:pt x="161" y="25"/>
                  </a:cubicBezTo>
                  <a:cubicBezTo>
                    <a:pt x="173" y="13"/>
                    <a:pt x="185" y="14"/>
                    <a:pt x="194" y="28"/>
                  </a:cubicBezTo>
                  <a:cubicBezTo>
                    <a:pt x="195" y="29"/>
                    <a:pt x="196" y="31"/>
                    <a:pt x="197" y="32"/>
                  </a:cubicBezTo>
                  <a:cubicBezTo>
                    <a:pt x="202" y="39"/>
                    <a:pt x="203" y="45"/>
                    <a:pt x="197" y="51"/>
                  </a:cubicBezTo>
                  <a:cubicBezTo>
                    <a:pt x="177" y="71"/>
                    <a:pt x="157" y="90"/>
                    <a:pt x="137" y="110"/>
                  </a:cubicBezTo>
                  <a:cubicBezTo>
                    <a:pt x="136" y="111"/>
                    <a:pt x="136" y="113"/>
                    <a:pt x="135" y="112"/>
                  </a:cubicBezTo>
                  <a:cubicBezTo>
                    <a:pt x="123" y="108"/>
                    <a:pt x="119" y="119"/>
                    <a:pt x="113" y="125"/>
                  </a:cubicBezTo>
                  <a:cubicBezTo>
                    <a:pt x="92" y="145"/>
                    <a:pt x="72" y="167"/>
                    <a:pt x="50" y="186"/>
                  </a:cubicBezTo>
                  <a:cubicBezTo>
                    <a:pt x="39" y="196"/>
                    <a:pt x="25" y="200"/>
                    <a:pt x="16" y="211"/>
                  </a:cubicBezTo>
                  <a:cubicBezTo>
                    <a:pt x="13" y="214"/>
                    <a:pt x="8" y="214"/>
                    <a:pt x="5" y="211"/>
                  </a:cubicBezTo>
                  <a:cubicBezTo>
                    <a:pt x="0" y="206"/>
                    <a:pt x="3" y="203"/>
                    <a:pt x="7" y="200"/>
                  </a:cubicBezTo>
                  <a:cubicBezTo>
                    <a:pt x="15" y="193"/>
                    <a:pt x="17" y="183"/>
                    <a:pt x="23" y="175"/>
                  </a:cubicBezTo>
                  <a:cubicBezTo>
                    <a:pt x="29" y="167"/>
                    <a:pt x="36" y="160"/>
                    <a:pt x="43" y="153"/>
                  </a:cubicBezTo>
                  <a:cubicBezTo>
                    <a:pt x="65" y="132"/>
                    <a:pt x="87" y="110"/>
                    <a:pt x="11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4CAE654A-8E51-4035-B6A7-C0E0FCC5C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0138" y="1298575"/>
              <a:ext cx="433388" cy="433388"/>
            </a:xfrm>
            <a:custGeom>
              <a:avLst/>
              <a:gdLst>
                <a:gd name="T0" fmla="*/ 66 w 132"/>
                <a:gd name="T1" fmla="*/ 130 h 133"/>
                <a:gd name="T2" fmla="*/ 0 w 132"/>
                <a:gd name="T3" fmla="*/ 66 h 133"/>
                <a:gd name="T4" fmla="*/ 66 w 132"/>
                <a:gd name="T5" fmla="*/ 1 h 133"/>
                <a:gd name="T6" fmla="*/ 132 w 132"/>
                <a:gd name="T7" fmla="*/ 66 h 133"/>
                <a:gd name="T8" fmla="*/ 66 w 132"/>
                <a:gd name="T9" fmla="*/ 130 h 133"/>
                <a:gd name="T10" fmla="*/ 65 w 132"/>
                <a:gd name="T11" fmla="*/ 117 h 133"/>
                <a:gd name="T12" fmla="*/ 117 w 132"/>
                <a:gd name="T13" fmla="*/ 67 h 133"/>
                <a:gd name="T14" fmla="*/ 66 w 132"/>
                <a:gd name="T15" fmla="*/ 14 h 133"/>
                <a:gd name="T16" fmla="*/ 14 w 132"/>
                <a:gd name="T17" fmla="*/ 69 h 133"/>
                <a:gd name="T18" fmla="*/ 65 w 132"/>
                <a:gd name="T19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30"/>
                  </a:moveTo>
                  <a:cubicBezTo>
                    <a:pt x="24" y="133"/>
                    <a:pt x="0" y="97"/>
                    <a:pt x="0" y="66"/>
                  </a:cubicBezTo>
                  <a:cubicBezTo>
                    <a:pt x="0" y="33"/>
                    <a:pt x="25" y="1"/>
                    <a:pt x="66" y="1"/>
                  </a:cubicBezTo>
                  <a:cubicBezTo>
                    <a:pt x="101" y="0"/>
                    <a:pt x="132" y="31"/>
                    <a:pt x="132" y="66"/>
                  </a:cubicBezTo>
                  <a:cubicBezTo>
                    <a:pt x="132" y="100"/>
                    <a:pt x="103" y="133"/>
                    <a:pt x="66" y="130"/>
                  </a:cubicBezTo>
                  <a:close/>
                  <a:moveTo>
                    <a:pt x="65" y="117"/>
                  </a:moveTo>
                  <a:cubicBezTo>
                    <a:pt x="95" y="118"/>
                    <a:pt x="118" y="93"/>
                    <a:pt x="117" y="67"/>
                  </a:cubicBezTo>
                  <a:cubicBezTo>
                    <a:pt x="117" y="36"/>
                    <a:pt x="94" y="15"/>
                    <a:pt x="66" y="14"/>
                  </a:cubicBezTo>
                  <a:cubicBezTo>
                    <a:pt x="40" y="14"/>
                    <a:pt x="13" y="36"/>
                    <a:pt x="14" y="69"/>
                  </a:cubicBezTo>
                  <a:cubicBezTo>
                    <a:pt x="16" y="94"/>
                    <a:pt x="37" y="118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27B38725-5903-4809-949C-A1A106859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8" y="1876425"/>
              <a:ext cx="287338" cy="46038"/>
            </a:xfrm>
            <a:custGeom>
              <a:avLst/>
              <a:gdLst>
                <a:gd name="T0" fmla="*/ 0 w 88"/>
                <a:gd name="T1" fmla="*/ 0 h 14"/>
                <a:gd name="T2" fmla="*/ 87 w 88"/>
                <a:gd name="T3" fmla="*/ 0 h 14"/>
                <a:gd name="T4" fmla="*/ 87 w 88"/>
                <a:gd name="T5" fmla="*/ 14 h 14"/>
                <a:gd name="T6" fmla="*/ 1 w 88"/>
                <a:gd name="T7" fmla="*/ 14 h 14"/>
                <a:gd name="T8" fmla="*/ 0 w 8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">
                  <a:moveTo>
                    <a:pt x="0" y="0"/>
                  </a:moveTo>
                  <a:cubicBezTo>
                    <a:pt x="30" y="0"/>
                    <a:pt x="58" y="0"/>
                    <a:pt x="87" y="0"/>
                  </a:cubicBezTo>
                  <a:cubicBezTo>
                    <a:pt x="88" y="5"/>
                    <a:pt x="88" y="9"/>
                    <a:pt x="87" y="14"/>
                  </a:cubicBezTo>
                  <a:cubicBezTo>
                    <a:pt x="58" y="14"/>
                    <a:pt x="30" y="14"/>
                    <a:pt x="1" y="14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4BBBED99-BF72-46A8-841A-A3807525B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1970088"/>
              <a:ext cx="284163" cy="46038"/>
            </a:xfrm>
            <a:custGeom>
              <a:avLst/>
              <a:gdLst>
                <a:gd name="T0" fmla="*/ 86 w 87"/>
                <a:gd name="T1" fmla="*/ 0 h 14"/>
                <a:gd name="T2" fmla="*/ 86 w 87"/>
                <a:gd name="T3" fmla="*/ 14 h 14"/>
                <a:gd name="T4" fmla="*/ 0 w 87"/>
                <a:gd name="T5" fmla="*/ 14 h 14"/>
                <a:gd name="T6" fmla="*/ 0 w 87"/>
                <a:gd name="T7" fmla="*/ 0 h 14"/>
                <a:gd name="T8" fmla="*/ 86 w 8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">
                  <a:moveTo>
                    <a:pt x="86" y="0"/>
                  </a:moveTo>
                  <a:cubicBezTo>
                    <a:pt x="87" y="5"/>
                    <a:pt x="87" y="9"/>
                    <a:pt x="86" y="14"/>
                  </a:cubicBezTo>
                  <a:cubicBezTo>
                    <a:pt x="57" y="14"/>
                    <a:pt x="29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8" y="0"/>
                    <a:pt x="5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CC871FB1-F775-42A5-B3A6-617B25AA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392238"/>
              <a:ext cx="171450" cy="169863"/>
            </a:xfrm>
            <a:custGeom>
              <a:avLst/>
              <a:gdLst>
                <a:gd name="T0" fmla="*/ 36 w 52"/>
                <a:gd name="T1" fmla="*/ 37 h 52"/>
                <a:gd name="T2" fmla="*/ 36 w 52"/>
                <a:gd name="T3" fmla="*/ 9 h 52"/>
                <a:gd name="T4" fmla="*/ 42 w 52"/>
                <a:gd name="T5" fmla="*/ 1 h 52"/>
                <a:gd name="T6" fmla="*/ 49 w 52"/>
                <a:gd name="T7" fmla="*/ 8 h 52"/>
                <a:gd name="T8" fmla="*/ 51 w 52"/>
                <a:gd name="T9" fmla="*/ 40 h 52"/>
                <a:gd name="T10" fmla="*/ 39 w 52"/>
                <a:gd name="T11" fmla="*/ 52 h 52"/>
                <a:gd name="T12" fmla="*/ 9 w 52"/>
                <a:gd name="T13" fmla="*/ 52 h 52"/>
                <a:gd name="T14" fmla="*/ 0 w 52"/>
                <a:gd name="T15" fmla="*/ 45 h 52"/>
                <a:gd name="T16" fmla="*/ 9 w 52"/>
                <a:gd name="T17" fmla="*/ 37 h 52"/>
                <a:gd name="T18" fmla="*/ 36 w 52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36" y="37"/>
                  </a:moveTo>
                  <a:cubicBezTo>
                    <a:pt x="36" y="27"/>
                    <a:pt x="36" y="18"/>
                    <a:pt x="36" y="9"/>
                  </a:cubicBezTo>
                  <a:cubicBezTo>
                    <a:pt x="36" y="4"/>
                    <a:pt x="37" y="1"/>
                    <a:pt x="42" y="1"/>
                  </a:cubicBezTo>
                  <a:cubicBezTo>
                    <a:pt x="47" y="0"/>
                    <a:pt x="48" y="3"/>
                    <a:pt x="49" y="8"/>
                  </a:cubicBezTo>
                  <a:cubicBezTo>
                    <a:pt x="52" y="18"/>
                    <a:pt x="51" y="29"/>
                    <a:pt x="51" y="40"/>
                  </a:cubicBezTo>
                  <a:cubicBezTo>
                    <a:pt x="52" y="48"/>
                    <a:pt x="47" y="52"/>
                    <a:pt x="39" y="52"/>
                  </a:cubicBezTo>
                  <a:cubicBezTo>
                    <a:pt x="29" y="52"/>
                    <a:pt x="19" y="52"/>
                    <a:pt x="9" y="52"/>
                  </a:cubicBezTo>
                  <a:cubicBezTo>
                    <a:pt x="4" y="52"/>
                    <a:pt x="0" y="51"/>
                    <a:pt x="0" y="45"/>
                  </a:cubicBezTo>
                  <a:cubicBezTo>
                    <a:pt x="0" y="38"/>
                    <a:pt x="4" y="37"/>
                    <a:pt x="9" y="37"/>
                  </a:cubicBezTo>
                  <a:cubicBezTo>
                    <a:pt x="17" y="37"/>
                    <a:pt x="26" y="37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997F912D-D4C8-4C12-89DB-3ABACC90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1200150"/>
              <a:ext cx="1155700" cy="1152525"/>
            </a:xfrm>
            <a:custGeom>
              <a:avLst/>
              <a:gdLst>
                <a:gd name="T0" fmla="*/ 262 w 353"/>
                <a:gd name="T1" fmla="*/ 325 h 353"/>
                <a:gd name="T2" fmla="*/ 227 w 353"/>
                <a:gd name="T3" fmla="*/ 353 h 353"/>
                <a:gd name="T4" fmla="*/ 219 w 353"/>
                <a:gd name="T5" fmla="*/ 353 h 353"/>
                <a:gd name="T6" fmla="*/ 44 w 353"/>
                <a:gd name="T7" fmla="*/ 353 h 353"/>
                <a:gd name="T8" fmla="*/ 4 w 353"/>
                <a:gd name="T9" fmla="*/ 328 h 353"/>
                <a:gd name="T10" fmla="*/ 0 w 353"/>
                <a:gd name="T11" fmla="*/ 310 h 353"/>
                <a:gd name="T12" fmla="*/ 30 w 353"/>
                <a:gd name="T13" fmla="*/ 309 h 353"/>
                <a:gd name="T14" fmla="*/ 43 w 353"/>
                <a:gd name="T15" fmla="*/ 308 h 353"/>
                <a:gd name="T16" fmla="*/ 43 w 353"/>
                <a:gd name="T17" fmla="*/ 300 h 353"/>
                <a:gd name="T18" fmla="*/ 43 w 353"/>
                <a:gd name="T19" fmla="*/ 46 h 353"/>
                <a:gd name="T20" fmla="*/ 89 w 353"/>
                <a:gd name="T21" fmla="*/ 0 h 353"/>
                <a:gd name="T22" fmla="*/ 309 w 353"/>
                <a:gd name="T23" fmla="*/ 1 h 353"/>
                <a:gd name="T24" fmla="*/ 349 w 353"/>
                <a:gd name="T25" fmla="*/ 33 h 353"/>
                <a:gd name="T26" fmla="*/ 352 w 353"/>
                <a:gd name="T27" fmla="*/ 44 h 353"/>
                <a:gd name="T28" fmla="*/ 273 w 353"/>
                <a:gd name="T29" fmla="*/ 44 h 353"/>
                <a:gd name="T30" fmla="*/ 265 w 353"/>
                <a:gd name="T31" fmla="*/ 45 h 353"/>
                <a:gd name="T32" fmla="*/ 264 w 353"/>
                <a:gd name="T33" fmla="*/ 87 h 353"/>
                <a:gd name="T34" fmla="*/ 249 w 353"/>
                <a:gd name="T35" fmla="*/ 87 h 353"/>
                <a:gd name="T36" fmla="*/ 256 w 353"/>
                <a:gd name="T37" fmla="*/ 17 h 353"/>
                <a:gd name="T38" fmla="*/ 251 w 353"/>
                <a:gd name="T39" fmla="*/ 16 h 353"/>
                <a:gd name="T40" fmla="*/ 84 w 353"/>
                <a:gd name="T41" fmla="*/ 16 h 353"/>
                <a:gd name="T42" fmla="*/ 59 w 353"/>
                <a:gd name="T43" fmla="*/ 41 h 353"/>
                <a:gd name="T44" fmla="*/ 59 w 353"/>
                <a:gd name="T45" fmla="*/ 302 h 353"/>
                <a:gd name="T46" fmla="*/ 59 w 353"/>
                <a:gd name="T47" fmla="*/ 309 h 353"/>
                <a:gd name="T48" fmla="*/ 189 w 353"/>
                <a:gd name="T49" fmla="*/ 309 h 353"/>
                <a:gd name="T50" fmla="*/ 195 w 353"/>
                <a:gd name="T51" fmla="*/ 324 h 353"/>
                <a:gd name="T52" fmla="*/ 226 w 353"/>
                <a:gd name="T53" fmla="*/ 337 h 353"/>
                <a:gd name="T54" fmla="*/ 247 w 353"/>
                <a:gd name="T55" fmla="*/ 320 h 353"/>
                <a:gd name="T56" fmla="*/ 249 w 353"/>
                <a:gd name="T57" fmla="*/ 307 h 353"/>
                <a:gd name="T58" fmla="*/ 249 w 353"/>
                <a:gd name="T59" fmla="*/ 238 h 353"/>
                <a:gd name="T60" fmla="*/ 265 w 353"/>
                <a:gd name="T61" fmla="*/ 236 h 353"/>
                <a:gd name="T62" fmla="*/ 263 w 353"/>
                <a:gd name="T63" fmla="*/ 313 h 353"/>
                <a:gd name="T64" fmla="*/ 263 w 353"/>
                <a:gd name="T65" fmla="*/ 314 h 353"/>
                <a:gd name="T66" fmla="*/ 262 w 353"/>
                <a:gd name="T67" fmla="*/ 3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3">
                  <a:moveTo>
                    <a:pt x="262" y="325"/>
                  </a:moveTo>
                  <a:cubicBezTo>
                    <a:pt x="255" y="340"/>
                    <a:pt x="242" y="348"/>
                    <a:pt x="227" y="353"/>
                  </a:cubicBezTo>
                  <a:cubicBezTo>
                    <a:pt x="224" y="353"/>
                    <a:pt x="222" y="353"/>
                    <a:pt x="219" y="353"/>
                  </a:cubicBezTo>
                  <a:cubicBezTo>
                    <a:pt x="161" y="353"/>
                    <a:pt x="103" y="353"/>
                    <a:pt x="44" y="353"/>
                  </a:cubicBezTo>
                  <a:cubicBezTo>
                    <a:pt x="26" y="353"/>
                    <a:pt x="13" y="345"/>
                    <a:pt x="4" y="328"/>
                  </a:cubicBezTo>
                  <a:cubicBezTo>
                    <a:pt x="1" y="322"/>
                    <a:pt x="0" y="316"/>
                    <a:pt x="0" y="310"/>
                  </a:cubicBezTo>
                  <a:cubicBezTo>
                    <a:pt x="10" y="310"/>
                    <a:pt x="20" y="310"/>
                    <a:pt x="30" y="309"/>
                  </a:cubicBezTo>
                  <a:cubicBezTo>
                    <a:pt x="34" y="309"/>
                    <a:pt x="39" y="311"/>
                    <a:pt x="43" y="308"/>
                  </a:cubicBezTo>
                  <a:cubicBezTo>
                    <a:pt x="43" y="305"/>
                    <a:pt x="43" y="303"/>
                    <a:pt x="43" y="300"/>
                  </a:cubicBezTo>
                  <a:cubicBezTo>
                    <a:pt x="43" y="215"/>
                    <a:pt x="43" y="130"/>
                    <a:pt x="43" y="46"/>
                  </a:cubicBezTo>
                  <a:cubicBezTo>
                    <a:pt x="43" y="17"/>
                    <a:pt x="65" y="1"/>
                    <a:pt x="89" y="0"/>
                  </a:cubicBezTo>
                  <a:cubicBezTo>
                    <a:pt x="163" y="0"/>
                    <a:pt x="236" y="0"/>
                    <a:pt x="309" y="1"/>
                  </a:cubicBezTo>
                  <a:cubicBezTo>
                    <a:pt x="325" y="1"/>
                    <a:pt x="347" y="16"/>
                    <a:pt x="349" y="33"/>
                  </a:cubicBezTo>
                  <a:cubicBezTo>
                    <a:pt x="350" y="36"/>
                    <a:pt x="353" y="39"/>
                    <a:pt x="352" y="44"/>
                  </a:cubicBezTo>
                  <a:cubicBezTo>
                    <a:pt x="326" y="44"/>
                    <a:pt x="299" y="44"/>
                    <a:pt x="273" y="44"/>
                  </a:cubicBezTo>
                  <a:cubicBezTo>
                    <a:pt x="271" y="44"/>
                    <a:pt x="268" y="43"/>
                    <a:pt x="265" y="45"/>
                  </a:cubicBezTo>
                  <a:cubicBezTo>
                    <a:pt x="264" y="59"/>
                    <a:pt x="266" y="73"/>
                    <a:pt x="264" y="87"/>
                  </a:cubicBezTo>
                  <a:cubicBezTo>
                    <a:pt x="259" y="89"/>
                    <a:pt x="255" y="88"/>
                    <a:pt x="249" y="87"/>
                  </a:cubicBezTo>
                  <a:cubicBezTo>
                    <a:pt x="251" y="64"/>
                    <a:pt x="245" y="40"/>
                    <a:pt x="256" y="17"/>
                  </a:cubicBezTo>
                  <a:cubicBezTo>
                    <a:pt x="255" y="15"/>
                    <a:pt x="253" y="16"/>
                    <a:pt x="251" y="16"/>
                  </a:cubicBezTo>
                  <a:cubicBezTo>
                    <a:pt x="196" y="16"/>
                    <a:pt x="140" y="16"/>
                    <a:pt x="84" y="16"/>
                  </a:cubicBezTo>
                  <a:cubicBezTo>
                    <a:pt x="72" y="16"/>
                    <a:pt x="59" y="29"/>
                    <a:pt x="59" y="41"/>
                  </a:cubicBezTo>
                  <a:cubicBezTo>
                    <a:pt x="59" y="128"/>
                    <a:pt x="59" y="215"/>
                    <a:pt x="59" y="302"/>
                  </a:cubicBezTo>
                  <a:cubicBezTo>
                    <a:pt x="59" y="304"/>
                    <a:pt x="59" y="306"/>
                    <a:pt x="59" y="309"/>
                  </a:cubicBezTo>
                  <a:cubicBezTo>
                    <a:pt x="103" y="309"/>
                    <a:pt x="146" y="309"/>
                    <a:pt x="189" y="309"/>
                  </a:cubicBezTo>
                  <a:cubicBezTo>
                    <a:pt x="192" y="314"/>
                    <a:pt x="192" y="319"/>
                    <a:pt x="195" y="324"/>
                  </a:cubicBezTo>
                  <a:cubicBezTo>
                    <a:pt x="202" y="337"/>
                    <a:pt x="214" y="339"/>
                    <a:pt x="226" y="337"/>
                  </a:cubicBezTo>
                  <a:cubicBezTo>
                    <a:pt x="236" y="336"/>
                    <a:pt x="243" y="330"/>
                    <a:pt x="247" y="320"/>
                  </a:cubicBezTo>
                  <a:cubicBezTo>
                    <a:pt x="249" y="316"/>
                    <a:pt x="249" y="311"/>
                    <a:pt x="249" y="307"/>
                  </a:cubicBezTo>
                  <a:cubicBezTo>
                    <a:pt x="249" y="284"/>
                    <a:pt x="249" y="261"/>
                    <a:pt x="249" y="238"/>
                  </a:cubicBezTo>
                  <a:cubicBezTo>
                    <a:pt x="253" y="235"/>
                    <a:pt x="258" y="236"/>
                    <a:pt x="265" y="236"/>
                  </a:cubicBezTo>
                  <a:cubicBezTo>
                    <a:pt x="264" y="262"/>
                    <a:pt x="266" y="287"/>
                    <a:pt x="263" y="313"/>
                  </a:cubicBezTo>
                  <a:cubicBezTo>
                    <a:pt x="263" y="313"/>
                    <a:pt x="263" y="314"/>
                    <a:pt x="263" y="314"/>
                  </a:cubicBezTo>
                  <a:cubicBezTo>
                    <a:pt x="262" y="318"/>
                    <a:pt x="262" y="321"/>
                    <a:pt x="262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5A9F2320-3487-490A-B776-D38F95A2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447800"/>
              <a:ext cx="665163" cy="698500"/>
            </a:xfrm>
            <a:custGeom>
              <a:avLst/>
              <a:gdLst>
                <a:gd name="T0" fmla="*/ 110 w 203"/>
                <a:gd name="T1" fmla="*/ 87 h 214"/>
                <a:gd name="T2" fmla="*/ 103 w 203"/>
                <a:gd name="T3" fmla="*/ 83 h 214"/>
                <a:gd name="T4" fmla="*/ 139 w 203"/>
                <a:gd name="T5" fmla="*/ 47 h 214"/>
                <a:gd name="T6" fmla="*/ 139 w 203"/>
                <a:gd name="T7" fmla="*/ 33 h 214"/>
                <a:gd name="T8" fmla="*/ 136 w 203"/>
                <a:gd name="T9" fmla="*/ 30 h 214"/>
                <a:gd name="T10" fmla="*/ 108 w 203"/>
                <a:gd name="T11" fmla="*/ 56 h 214"/>
                <a:gd name="T12" fmla="*/ 98 w 203"/>
                <a:gd name="T13" fmla="*/ 55 h 214"/>
                <a:gd name="T14" fmla="*/ 99 w 203"/>
                <a:gd name="T15" fmla="*/ 46 h 214"/>
                <a:gd name="T16" fmla="*/ 140 w 203"/>
                <a:gd name="T17" fmla="*/ 5 h 214"/>
                <a:gd name="T18" fmla="*/ 148 w 203"/>
                <a:gd name="T19" fmla="*/ 4 h 214"/>
                <a:gd name="T20" fmla="*/ 150 w 203"/>
                <a:gd name="T21" fmla="*/ 13 h 214"/>
                <a:gd name="T22" fmla="*/ 146 w 203"/>
                <a:gd name="T23" fmla="*/ 21 h 214"/>
                <a:gd name="T24" fmla="*/ 155 w 203"/>
                <a:gd name="T25" fmla="*/ 30 h 214"/>
                <a:gd name="T26" fmla="*/ 161 w 203"/>
                <a:gd name="T27" fmla="*/ 25 h 214"/>
                <a:gd name="T28" fmla="*/ 194 w 203"/>
                <a:gd name="T29" fmla="*/ 28 h 214"/>
                <a:gd name="T30" fmla="*/ 197 w 203"/>
                <a:gd name="T31" fmla="*/ 32 h 214"/>
                <a:gd name="T32" fmla="*/ 197 w 203"/>
                <a:gd name="T33" fmla="*/ 51 h 214"/>
                <a:gd name="T34" fmla="*/ 137 w 203"/>
                <a:gd name="T35" fmla="*/ 110 h 214"/>
                <a:gd name="T36" fmla="*/ 135 w 203"/>
                <a:gd name="T37" fmla="*/ 112 h 214"/>
                <a:gd name="T38" fmla="*/ 113 w 203"/>
                <a:gd name="T39" fmla="*/ 125 h 214"/>
                <a:gd name="T40" fmla="*/ 50 w 203"/>
                <a:gd name="T41" fmla="*/ 186 h 214"/>
                <a:gd name="T42" fmla="*/ 16 w 203"/>
                <a:gd name="T43" fmla="*/ 211 h 214"/>
                <a:gd name="T44" fmla="*/ 5 w 203"/>
                <a:gd name="T45" fmla="*/ 211 h 214"/>
                <a:gd name="T46" fmla="*/ 7 w 203"/>
                <a:gd name="T47" fmla="*/ 200 h 214"/>
                <a:gd name="T48" fmla="*/ 23 w 203"/>
                <a:gd name="T49" fmla="*/ 175 h 214"/>
                <a:gd name="T50" fmla="*/ 43 w 203"/>
                <a:gd name="T51" fmla="*/ 153 h 214"/>
                <a:gd name="T52" fmla="*/ 110 w 203"/>
                <a:gd name="T5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" h="214">
                  <a:moveTo>
                    <a:pt x="110" y="87"/>
                  </a:moveTo>
                  <a:cubicBezTo>
                    <a:pt x="107" y="86"/>
                    <a:pt x="105" y="85"/>
                    <a:pt x="103" y="83"/>
                  </a:cubicBezTo>
                  <a:cubicBezTo>
                    <a:pt x="115" y="71"/>
                    <a:pt x="127" y="59"/>
                    <a:pt x="139" y="47"/>
                  </a:cubicBezTo>
                  <a:cubicBezTo>
                    <a:pt x="146" y="40"/>
                    <a:pt x="146" y="40"/>
                    <a:pt x="139" y="33"/>
                  </a:cubicBezTo>
                  <a:cubicBezTo>
                    <a:pt x="138" y="32"/>
                    <a:pt x="137" y="31"/>
                    <a:pt x="136" y="30"/>
                  </a:cubicBezTo>
                  <a:cubicBezTo>
                    <a:pt x="126" y="38"/>
                    <a:pt x="118" y="48"/>
                    <a:pt x="108" y="56"/>
                  </a:cubicBezTo>
                  <a:cubicBezTo>
                    <a:pt x="103" y="59"/>
                    <a:pt x="101" y="58"/>
                    <a:pt x="98" y="55"/>
                  </a:cubicBezTo>
                  <a:cubicBezTo>
                    <a:pt x="94" y="51"/>
                    <a:pt x="96" y="49"/>
                    <a:pt x="99" y="46"/>
                  </a:cubicBezTo>
                  <a:cubicBezTo>
                    <a:pt x="113" y="32"/>
                    <a:pt x="126" y="18"/>
                    <a:pt x="140" y="5"/>
                  </a:cubicBezTo>
                  <a:cubicBezTo>
                    <a:pt x="142" y="3"/>
                    <a:pt x="144" y="0"/>
                    <a:pt x="148" y="4"/>
                  </a:cubicBezTo>
                  <a:cubicBezTo>
                    <a:pt x="150" y="7"/>
                    <a:pt x="155" y="9"/>
                    <a:pt x="150" y="13"/>
                  </a:cubicBezTo>
                  <a:cubicBezTo>
                    <a:pt x="148" y="15"/>
                    <a:pt x="147" y="18"/>
                    <a:pt x="146" y="21"/>
                  </a:cubicBezTo>
                  <a:cubicBezTo>
                    <a:pt x="148" y="24"/>
                    <a:pt x="151" y="27"/>
                    <a:pt x="155" y="30"/>
                  </a:cubicBezTo>
                  <a:cubicBezTo>
                    <a:pt x="158" y="29"/>
                    <a:pt x="159" y="27"/>
                    <a:pt x="161" y="25"/>
                  </a:cubicBezTo>
                  <a:cubicBezTo>
                    <a:pt x="173" y="13"/>
                    <a:pt x="185" y="14"/>
                    <a:pt x="194" y="28"/>
                  </a:cubicBezTo>
                  <a:cubicBezTo>
                    <a:pt x="195" y="29"/>
                    <a:pt x="196" y="31"/>
                    <a:pt x="197" y="32"/>
                  </a:cubicBezTo>
                  <a:cubicBezTo>
                    <a:pt x="202" y="39"/>
                    <a:pt x="203" y="45"/>
                    <a:pt x="197" y="51"/>
                  </a:cubicBezTo>
                  <a:cubicBezTo>
                    <a:pt x="177" y="71"/>
                    <a:pt x="157" y="90"/>
                    <a:pt x="137" y="110"/>
                  </a:cubicBezTo>
                  <a:cubicBezTo>
                    <a:pt x="136" y="111"/>
                    <a:pt x="136" y="113"/>
                    <a:pt x="135" y="112"/>
                  </a:cubicBezTo>
                  <a:cubicBezTo>
                    <a:pt x="123" y="108"/>
                    <a:pt x="119" y="119"/>
                    <a:pt x="113" y="125"/>
                  </a:cubicBezTo>
                  <a:cubicBezTo>
                    <a:pt x="92" y="145"/>
                    <a:pt x="72" y="167"/>
                    <a:pt x="50" y="186"/>
                  </a:cubicBezTo>
                  <a:cubicBezTo>
                    <a:pt x="39" y="196"/>
                    <a:pt x="25" y="200"/>
                    <a:pt x="16" y="211"/>
                  </a:cubicBezTo>
                  <a:cubicBezTo>
                    <a:pt x="13" y="214"/>
                    <a:pt x="8" y="214"/>
                    <a:pt x="5" y="211"/>
                  </a:cubicBezTo>
                  <a:cubicBezTo>
                    <a:pt x="0" y="206"/>
                    <a:pt x="3" y="203"/>
                    <a:pt x="7" y="200"/>
                  </a:cubicBezTo>
                  <a:cubicBezTo>
                    <a:pt x="15" y="193"/>
                    <a:pt x="17" y="183"/>
                    <a:pt x="23" y="175"/>
                  </a:cubicBezTo>
                  <a:cubicBezTo>
                    <a:pt x="29" y="167"/>
                    <a:pt x="36" y="160"/>
                    <a:pt x="43" y="153"/>
                  </a:cubicBezTo>
                  <a:cubicBezTo>
                    <a:pt x="65" y="132"/>
                    <a:pt x="87" y="110"/>
                    <a:pt x="11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EF80D5D1-5770-480B-8368-8BE52CFC9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0138" y="1298575"/>
              <a:ext cx="433388" cy="433388"/>
            </a:xfrm>
            <a:custGeom>
              <a:avLst/>
              <a:gdLst>
                <a:gd name="T0" fmla="*/ 66 w 132"/>
                <a:gd name="T1" fmla="*/ 130 h 133"/>
                <a:gd name="T2" fmla="*/ 0 w 132"/>
                <a:gd name="T3" fmla="*/ 66 h 133"/>
                <a:gd name="T4" fmla="*/ 66 w 132"/>
                <a:gd name="T5" fmla="*/ 1 h 133"/>
                <a:gd name="T6" fmla="*/ 132 w 132"/>
                <a:gd name="T7" fmla="*/ 66 h 133"/>
                <a:gd name="T8" fmla="*/ 66 w 132"/>
                <a:gd name="T9" fmla="*/ 130 h 133"/>
                <a:gd name="T10" fmla="*/ 65 w 132"/>
                <a:gd name="T11" fmla="*/ 117 h 133"/>
                <a:gd name="T12" fmla="*/ 117 w 132"/>
                <a:gd name="T13" fmla="*/ 67 h 133"/>
                <a:gd name="T14" fmla="*/ 66 w 132"/>
                <a:gd name="T15" fmla="*/ 14 h 133"/>
                <a:gd name="T16" fmla="*/ 14 w 132"/>
                <a:gd name="T17" fmla="*/ 69 h 133"/>
                <a:gd name="T18" fmla="*/ 65 w 132"/>
                <a:gd name="T19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30"/>
                  </a:moveTo>
                  <a:cubicBezTo>
                    <a:pt x="24" y="133"/>
                    <a:pt x="0" y="97"/>
                    <a:pt x="0" y="66"/>
                  </a:cubicBezTo>
                  <a:cubicBezTo>
                    <a:pt x="0" y="33"/>
                    <a:pt x="25" y="1"/>
                    <a:pt x="66" y="1"/>
                  </a:cubicBezTo>
                  <a:cubicBezTo>
                    <a:pt x="101" y="0"/>
                    <a:pt x="132" y="31"/>
                    <a:pt x="132" y="66"/>
                  </a:cubicBezTo>
                  <a:cubicBezTo>
                    <a:pt x="132" y="100"/>
                    <a:pt x="103" y="133"/>
                    <a:pt x="66" y="130"/>
                  </a:cubicBezTo>
                  <a:close/>
                  <a:moveTo>
                    <a:pt x="65" y="117"/>
                  </a:moveTo>
                  <a:cubicBezTo>
                    <a:pt x="95" y="118"/>
                    <a:pt x="118" y="93"/>
                    <a:pt x="117" y="67"/>
                  </a:cubicBezTo>
                  <a:cubicBezTo>
                    <a:pt x="117" y="36"/>
                    <a:pt x="94" y="15"/>
                    <a:pt x="66" y="14"/>
                  </a:cubicBezTo>
                  <a:cubicBezTo>
                    <a:pt x="40" y="14"/>
                    <a:pt x="13" y="36"/>
                    <a:pt x="14" y="69"/>
                  </a:cubicBezTo>
                  <a:cubicBezTo>
                    <a:pt x="16" y="94"/>
                    <a:pt x="37" y="118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024422C2-ADCA-4E6F-A921-BCD8477B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8" y="1876425"/>
              <a:ext cx="287338" cy="46038"/>
            </a:xfrm>
            <a:custGeom>
              <a:avLst/>
              <a:gdLst>
                <a:gd name="T0" fmla="*/ 0 w 88"/>
                <a:gd name="T1" fmla="*/ 0 h 14"/>
                <a:gd name="T2" fmla="*/ 87 w 88"/>
                <a:gd name="T3" fmla="*/ 0 h 14"/>
                <a:gd name="T4" fmla="*/ 87 w 88"/>
                <a:gd name="T5" fmla="*/ 14 h 14"/>
                <a:gd name="T6" fmla="*/ 1 w 88"/>
                <a:gd name="T7" fmla="*/ 14 h 14"/>
                <a:gd name="T8" fmla="*/ 0 w 8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">
                  <a:moveTo>
                    <a:pt x="0" y="0"/>
                  </a:moveTo>
                  <a:cubicBezTo>
                    <a:pt x="30" y="0"/>
                    <a:pt x="58" y="0"/>
                    <a:pt x="87" y="0"/>
                  </a:cubicBezTo>
                  <a:cubicBezTo>
                    <a:pt x="88" y="5"/>
                    <a:pt x="88" y="9"/>
                    <a:pt x="87" y="14"/>
                  </a:cubicBezTo>
                  <a:cubicBezTo>
                    <a:pt x="58" y="14"/>
                    <a:pt x="30" y="14"/>
                    <a:pt x="1" y="14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2319AF3F-1E2A-4EC5-AEE8-1903A00C3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1970088"/>
              <a:ext cx="284163" cy="46038"/>
            </a:xfrm>
            <a:custGeom>
              <a:avLst/>
              <a:gdLst>
                <a:gd name="T0" fmla="*/ 86 w 87"/>
                <a:gd name="T1" fmla="*/ 0 h 14"/>
                <a:gd name="T2" fmla="*/ 86 w 87"/>
                <a:gd name="T3" fmla="*/ 14 h 14"/>
                <a:gd name="T4" fmla="*/ 0 w 87"/>
                <a:gd name="T5" fmla="*/ 14 h 14"/>
                <a:gd name="T6" fmla="*/ 0 w 87"/>
                <a:gd name="T7" fmla="*/ 0 h 14"/>
                <a:gd name="T8" fmla="*/ 86 w 8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">
                  <a:moveTo>
                    <a:pt x="86" y="0"/>
                  </a:moveTo>
                  <a:cubicBezTo>
                    <a:pt x="87" y="5"/>
                    <a:pt x="87" y="9"/>
                    <a:pt x="86" y="14"/>
                  </a:cubicBezTo>
                  <a:cubicBezTo>
                    <a:pt x="57" y="14"/>
                    <a:pt x="29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8" y="0"/>
                    <a:pt x="5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6356E598-38E3-40F8-9F47-F0631DB0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1392238"/>
              <a:ext cx="171450" cy="169863"/>
            </a:xfrm>
            <a:custGeom>
              <a:avLst/>
              <a:gdLst>
                <a:gd name="T0" fmla="*/ 36 w 52"/>
                <a:gd name="T1" fmla="*/ 37 h 52"/>
                <a:gd name="T2" fmla="*/ 36 w 52"/>
                <a:gd name="T3" fmla="*/ 9 h 52"/>
                <a:gd name="T4" fmla="*/ 42 w 52"/>
                <a:gd name="T5" fmla="*/ 1 h 52"/>
                <a:gd name="T6" fmla="*/ 49 w 52"/>
                <a:gd name="T7" fmla="*/ 8 h 52"/>
                <a:gd name="T8" fmla="*/ 51 w 52"/>
                <a:gd name="T9" fmla="*/ 40 h 52"/>
                <a:gd name="T10" fmla="*/ 39 w 52"/>
                <a:gd name="T11" fmla="*/ 52 h 52"/>
                <a:gd name="T12" fmla="*/ 9 w 52"/>
                <a:gd name="T13" fmla="*/ 52 h 52"/>
                <a:gd name="T14" fmla="*/ 0 w 52"/>
                <a:gd name="T15" fmla="*/ 45 h 52"/>
                <a:gd name="T16" fmla="*/ 9 w 52"/>
                <a:gd name="T17" fmla="*/ 37 h 52"/>
                <a:gd name="T18" fmla="*/ 36 w 52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36" y="37"/>
                  </a:moveTo>
                  <a:cubicBezTo>
                    <a:pt x="36" y="27"/>
                    <a:pt x="36" y="18"/>
                    <a:pt x="36" y="9"/>
                  </a:cubicBezTo>
                  <a:cubicBezTo>
                    <a:pt x="36" y="4"/>
                    <a:pt x="37" y="1"/>
                    <a:pt x="42" y="1"/>
                  </a:cubicBezTo>
                  <a:cubicBezTo>
                    <a:pt x="47" y="0"/>
                    <a:pt x="48" y="3"/>
                    <a:pt x="49" y="8"/>
                  </a:cubicBezTo>
                  <a:cubicBezTo>
                    <a:pt x="52" y="18"/>
                    <a:pt x="51" y="29"/>
                    <a:pt x="51" y="40"/>
                  </a:cubicBezTo>
                  <a:cubicBezTo>
                    <a:pt x="52" y="48"/>
                    <a:pt x="47" y="52"/>
                    <a:pt x="39" y="52"/>
                  </a:cubicBezTo>
                  <a:cubicBezTo>
                    <a:pt x="29" y="52"/>
                    <a:pt x="19" y="52"/>
                    <a:pt x="9" y="52"/>
                  </a:cubicBezTo>
                  <a:cubicBezTo>
                    <a:pt x="4" y="52"/>
                    <a:pt x="0" y="51"/>
                    <a:pt x="0" y="45"/>
                  </a:cubicBezTo>
                  <a:cubicBezTo>
                    <a:pt x="0" y="38"/>
                    <a:pt x="4" y="37"/>
                    <a:pt x="9" y="37"/>
                  </a:cubicBezTo>
                  <a:cubicBezTo>
                    <a:pt x="17" y="37"/>
                    <a:pt x="26" y="37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Freeform 113">
            <a:extLst>
              <a:ext uri="{FF2B5EF4-FFF2-40B4-BE49-F238E27FC236}">
                <a16:creationId xmlns:a16="http://schemas.microsoft.com/office/drawing/2014/main" id="{A8413C6F-63A1-43A8-B427-9826BA861E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84908" y="1497775"/>
            <a:ext cx="345103" cy="288000"/>
          </a:xfrm>
          <a:custGeom>
            <a:avLst/>
            <a:gdLst>
              <a:gd name="T0" fmla="*/ 8 w 417"/>
              <a:gd name="T1" fmla="*/ 131 h 348"/>
              <a:gd name="T2" fmla="*/ 0 w 417"/>
              <a:gd name="T3" fmla="*/ 141 h 348"/>
              <a:gd name="T4" fmla="*/ 36 w 417"/>
              <a:gd name="T5" fmla="*/ 182 h 348"/>
              <a:gd name="T6" fmla="*/ 323 w 417"/>
              <a:gd name="T7" fmla="*/ 0 h 348"/>
              <a:gd name="T8" fmla="*/ 294 w 417"/>
              <a:gd name="T9" fmla="*/ 18 h 348"/>
              <a:gd name="T10" fmla="*/ 294 w 417"/>
              <a:gd name="T11" fmla="*/ 37 h 348"/>
              <a:gd name="T12" fmla="*/ 392 w 417"/>
              <a:gd name="T13" fmla="*/ 121 h 348"/>
              <a:gd name="T14" fmla="*/ 417 w 417"/>
              <a:gd name="T15" fmla="*/ 94 h 348"/>
              <a:gd name="T16" fmla="*/ 284 w 417"/>
              <a:gd name="T17" fmla="*/ 57 h 348"/>
              <a:gd name="T18" fmla="*/ 249 w 417"/>
              <a:gd name="T19" fmla="*/ 39 h 348"/>
              <a:gd name="T20" fmla="*/ 194 w 417"/>
              <a:gd name="T21" fmla="*/ 33 h 348"/>
              <a:gd name="T22" fmla="*/ 153 w 417"/>
              <a:gd name="T23" fmla="*/ 55 h 348"/>
              <a:gd name="T24" fmla="*/ 116 w 417"/>
              <a:gd name="T25" fmla="*/ 121 h 348"/>
              <a:gd name="T26" fmla="*/ 112 w 417"/>
              <a:gd name="T27" fmla="*/ 149 h 348"/>
              <a:gd name="T28" fmla="*/ 126 w 417"/>
              <a:gd name="T29" fmla="*/ 168 h 348"/>
              <a:gd name="T30" fmla="*/ 149 w 417"/>
              <a:gd name="T31" fmla="*/ 168 h 348"/>
              <a:gd name="T32" fmla="*/ 171 w 417"/>
              <a:gd name="T33" fmla="*/ 133 h 348"/>
              <a:gd name="T34" fmla="*/ 192 w 417"/>
              <a:gd name="T35" fmla="*/ 110 h 348"/>
              <a:gd name="T36" fmla="*/ 208 w 417"/>
              <a:gd name="T37" fmla="*/ 110 h 348"/>
              <a:gd name="T38" fmla="*/ 255 w 417"/>
              <a:gd name="T39" fmla="*/ 155 h 348"/>
              <a:gd name="T40" fmla="*/ 329 w 417"/>
              <a:gd name="T41" fmla="*/ 227 h 348"/>
              <a:gd name="T42" fmla="*/ 321 w 417"/>
              <a:gd name="T43" fmla="*/ 248 h 348"/>
              <a:gd name="T44" fmla="*/ 308 w 417"/>
              <a:gd name="T45" fmla="*/ 246 h 348"/>
              <a:gd name="T46" fmla="*/ 300 w 417"/>
              <a:gd name="T47" fmla="*/ 266 h 348"/>
              <a:gd name="T48" fmla="*/ 284 w 417"/>
              <a:gd name="T49" fmla="*/ 280 h 348"/>
              <a:gd name="T50" fmla="*/ 268 w 417"/>
              <a:gd name="T51" fmla="*/ 289 h 348"/>
              <a:gd name="T52" fmla="*/ 257 w 417"/>
              <a:gd name="T53" fmla="*/ 309 h 348"/>
              <a:gd name="T54" fmla="*/ 245 w 417"/>
              <a:gd name="T55" fmla="*/ 305 h 348"/>
              <a:gd name="T56" fmla="*/ 237 w 417"/>
              <a:gd name="T57" fmla="*/ 323 h 348"/>
              <a:gd name="T58" fmla="*/ 225 w 417"/>
              <a:gd name="T59" fmla="*/ 340 h 348"/>
              <a:gd name="T60" fmla="*/ 202 w 417"/>
              <a:gd name="T61" fmla="*/ 309 h 348"/>
              <a:gd name="T62" fmla="*/ 202 w 417"/>
              <a:gd name="T63" fmla="*/ 291 h 348"/>
              <a:gd name="T64" fmla="*/ 184 w 417"/>
              <a:gd name="T65" fmla="*/ 268 h 348"/>
              <a:gd name="T66" fmla="*/ 173 w 417"/>
              <a:gd name="T67" fmla="*/ 270 h 348"/>
              <a:gd name="T68" fmla="*/ 169 w 417"/>
              <a:gd name="T69" fmla="*/ 258 h 348"/>
              <a:gd name="T70" fmla="*/ 143 w 417"/>
              <a:gd name="T71" fmla="*/ 246 h 348"/>
              <a:gd name="T72" fmla="*/ 143 w 417"/>
              <a:gd name="T73" fmla="*/ 235 h 348"/>
              <a:gd name="T74" fmla="*/ 122 w 417"/>
              <a:gd name="T75" fmla="*/ 213 h 348"/>
              <a:gd name="T76" fmla="*/ 110 w 417"/>
              <a:gd name="T77" fmla="*/ 215 h 348"/>
              <a:gd name="T78" fmla="*/ 108 w 417"/>
              <a:gd name="T79" fmla="*/ 199 h 348"/>
              <a:gd name="T80" fmla="*/ 83 w 417"/>
              <a:gd name="T81" fmla="*/ 182 h 348"/>
              <a:gd name="T82" fmla="*/ 38 w 417"/>
              <a:gd name="T83" fmla="*/ 229 h 348"/>
              <a:gd name="T84" fmla="*/ 57 w 417"/>
              <a:gd name="T85" fmla="*/ 254 h 348"/>
              <a:gd name="T86" fmla="*/ 73 w 417"/>
              <a:gd name="T87" fmla="*/ 252 h 348"/>
              <a:gd name="T88" fmla="*/ 71 w 417"/>
              <a:gd name="T89" fmla="*/ 268 h 348"/>
              <a:gd name="T90" fmla="*/ 96 w 417"/>
              <a:gd name="T91" fmla="*/ 287 h 348"/>
              <a:gd name="T92" fmla="*/ 102 w 417"/>
              <a:gd name="T93" fmla="*/ 289 h 348"/>
              <a:gd name="T94" fmla="*/ 118 w 417"/>
              <a:gd name="T95" fmla="*/ 315 h 348"/>
              <a:gd name="T96" fmla="*/ 135 w 417"/>
              <a:gd name="T97" fmla="*/ 313 h 348"/>
              <a:gd name="T98" fmla="*/ 133 w 417"/>
              <a:gd name="T99" fmla="*/ 330 h 348"/>
              <a:gd name="T100" fmla="*/ 157 w 417"/>
              <a:gd name="T101" fmla="*/ 348 h 348"/>
              <a:gd name="T102" fmla="*/ 212 w 417"/>
              <a:gd name="T103" fmla="*/ 344 h 348"/>
              <a:gd name="T104" fmla="*/ 231 w 417"/>
              <a:gd name="T105" fmla="*/ 346 h 348"/>
              <a:gd name="T106" fmla="*/ 245 w 417"/>
              <a:gd name="T107" fmla="*/ 323 h 348"/>
              <a:gd name="T108" fmla="*/ 247 w 417"/>
              <a:gd name="T109" fmla="*/ 315 h 348"/>
              <a:gd name="T110" fmla="*/ 263 w 417"/>
              <a:gd name="T111" fmla="*/ 313 h 348"/>
              <a:gd name="T112" fmla="*/ 276 w 417"/>
              <a:gd name="T113" fmla="*/ 291 h 348"/>
              <a:gd name="T114" fmla="*/ 282 w 417"/>
              <a:gd name="T115" fmla="*/ 287 h 348"/>
              <a:gd name="T116" fmla="*/ 304 w 417"/>
              <a:gd name="T117" fmla="*/ 274 h 348"/>
              <a:gd name="T118" fmla="*/ 306 w 417"/>
              <a:gd name="T119" fmla="*/ 256 h 348"/>
              <a:gd name="T120" fmla="*/ 315 w 417"/>
              <a:gd name="T121" fmla="*/ 258 h 348"/>
              <a:gd name="T122" fmla="*/ 337 w 417"/>
              <a:gd name="T123" fmla="*/ 242 h 348"/>
              <a:gd name="T124" fmla="*/ 335 w 417"/>
              <a:gd name="T125" fmla="*/ 22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48">
                <a:moveTo>
                  <a:pt x="67" y="180"/>
                </a:moveTo>
                <a:lnTo>
                  <a:pt x="22" y="137"/>
                </a:lnTo>
                <a:lnTo>
                  <a:pt x="20" y="135"/>
                </a:lnTo>
                <a:lnTo>
                  <a:pt x="20" y="135"/>
                </a:lnTo>
                <a:lnTo>
                  <a:pt x="18" y="133"/>
                </a:lnTo>
                <a:lnTo>
                  <a:pt x="16" y="133"/>
                </a:lnTo>
                <a:lnTo>
                  <a:pt x="14" y="131"/>
                </a:lnTo>
                <a:lnTo>
                  <a:pt x="14" y="131"/>
                </a:lnTo>
                <a:lnTo>
                  <a:pt x="12" y="131"/>
                </a:lnTo>
                <a:lnTo>
                  <a:pt x="12" y="131"/>
                </a:lnTo>
                <a:lnTo>
                  <a:pt x="10" y="131"/>
                </a:lnTo>
                <a:lnTo>
                  <a:pt x="8" y="131"/>
                </a:lnTo>
                <a:lnTo>
                  <a:pt x="8" y="131"/>
                </a:lnTo>
                <a:lnTo>
                  <a:pt x="6" y="131"/>
                </a:lnTo>
                <a:lnTo>
                  <a:pt x="6" y="131"/>
                </a:lnTo>
                <a:lnTo>
                  <a:pt x="4" y="133"/>
                </a:lnTo>
                <a:lnTo>
                  <a:pt x="4" y="133"/>
                </a:lnTo>
                <a:lnTo>
                  <a:pt x="4" y="133"/>
                </a:lnTo>
                <a:lnTo>
                  <a:pt x="2" y="135"/>
                </a:lnTo>
                <a:lnTo>
                  <a:pt x="2" y="135"/>
                </a:lnTo>
                <a:lnTo>
                  <a:pt x="2" y="137"/>
                </a:lnTo>
                <a:lnTo>
                  <a:pt x="2" y="137"/>
                </a:lnTo>
                <a:lnTo>
                  <a:pt x="0" y="137"/>
                </a:lnTo>
                <a:lnTo>
                  <a:pt x="0" y="139"/>
                </a:lnTo>
                <a:lnTo>
                  <a:pt x="0" y="139"/>
                </a:lnTo>
                <a:lnTo>
                  <a:pt x="0" y="141"/>
                </a:lnTo>
                <a:lnTo>
                  <a:pt x="0" y="141"/>
                </a:lnTo>
                <a:lnTo>
                  <a:pt x="0" y="143"/>
                </a:lnTo>
                <a:lnTo>
                  <a:pt x="0" y="143"/>
                </a:lnTo>
                <a:lnTo>
                  <a:pt x="0" y="145"/>
                </a:lnTo>
                <a:lnTo>
                  <a:pt x="2" y="145"/>
                </a:lnTo>
                <a:lnTo>
                  <a:pt x="2" y="147"/>
                </a:lnTo>
                <a:lnTo>
                  <a:pt x="2" y="147"/>
                </a:lnTo>
                <a:lnTo>
                  <a:pt x="2" y="147"/>
                </a:lnTo>
                <a:lnTo>
                  <a:pt x="6" y="151"/>
                </a:lnTo>
                <a:lnTo>
                  <a:pt x="14" y="158"/>
                </a:lnTo>
                <a:lnTo>
                  <a:pt x="20" y="166"/>
                </a:lnTo>
                <a:lnTo>
                  <a:pt x="28" y="174"/>
                </a:lnTo>
                <a:lnTo>
                  <a:pt x="36" y="182"/>
                </a:lnTo>
                <a:lnTo>
                  <a:pt x="43" y="188"/>
                </a:lnTo>
                <a:lnTo>
                  <a:pt x="49" y="192"/>
                </a:lnTo>
                <a:lnTo>
                  <a:pt x="51" y="194"/>
                </a:lnTo>
                <a:lnTo>
                  <a:pt x="67" y="180"/>
                </a:lnTo>
                <a:lnTo>
                  <a:pt x="67" y="180"/>
                </a:lnTo>
                <a:close/>
                <a:moveTo>
                  <a:pt x="413" y="82"/>
                </a:moveTo>
                <a:lnTo>
                  <a:pt x="331" y="4"/>
                </a:lnTo>
                <a:lnTo>
                  <a:pt x="331" y="4"/>
                </a:lnTo>
                <a:lnTo>
                  <a:pt x="329" y="2"/>
                </a:lnTo>
                <a:lnTo>
                  <a:pt x="327" y="2"/>
                </a:lnTo>
                <a:lnTo>
                  <a:pt x="327" y="2"/>
                </a:lnTo>
                <a:lnTo>
                  <a:pt x="325" y="0"/>
                </a:lnTo>
                <a:lnTo>
                  <a:pt x="323" y="0"/>
                </a:lnTo>
                <a:lnTo>
                  <a:pt x="321" y="0"/>
                </a:lnTo>
                <a:lnTo>
                  <a:pt x="321" y="0"/>
                </a:lnTo>
                <a:lnTo>
                  <a:pt x="319" y="0"/>
                </a:lnTo>
                <a:lnTo>
                  <a:pt x="317" y="0"/>
                </a:lnTo>
                <a:lnTo>
                  <a:pt x="315" y="0"/>
                </a:lnTo>
                <a:lnTo>
                  <a:pt x="315" y="0"/>
                </a:lnTo>
                <a:lnTo>
                  <a:pt x="313" y="2"/>
                </a:lnTo>
                <a:lnTo>
                  <a:pt x="310" y="2"/>
                </a:lnTo>
                <a:lnTo>
                  <a:pt x="310" y="4"/>
                </a:lnTo>
                <a:lnTo>
                  <a:pt x="308" y="4"/>
                </a:lnTo>
                <a:lnTo>
                  <a:pt x="296" y="16"/>
                </a:lnTo>
                <a:lnTo>
                  <a:pt x="294" y="18"/>
                </a:lnTo>
                <a:lnTo>
                  <a:pt x="294" y="18"/>
                </a:lnTo>
                <a:lnTo>
                  <a:pt x="292" y="20"/>
                </a:lnTo>
                <a:lnTo>
                  <a:pt x="292" y="22"/>
                </a:lnTo>
                <a:lnTo>
                  <a:pt x="292" y="22"/>
                </a:lnTo>
                <a:lnTo>
                  <a:pt x="292" y="24"/>
                </a:lnTo>
                <a:lnTo>
                  <a:pt x="292" y="26"/>
                </a:lnTo>
                <a:lnTo>
                  <a:pt x="292" y="28"/>
                </a:lnTo>
                <a:lnTo>
                  <a:pt x="292" y="28"/>
                </a:lnTo>
                <a:lnTo>
                  <a:pt x="292" y="31"/>
                </a:lnTo>
                <a:lnTo>
                  <a:pt x="292" y="33"/>
                </a:lnTo>
                <a:lnTo>
                  <a:pt x="292" y="33"/>
                </a:lnTo>
                <a:lnTo>
                  <a:pt x="294" y="35"/>
                </a:lnTo>
                <a:lnTo>
                  <a:pt x="294" y="37"/>
                </a:lnTo>
                <a:lnTo>
                  <a:pt x="294" y="37"/>
                </a:lnTo>
                <a:lnTo>
                  <a:pt x="296" y="39"/>
                </a:lnTo>
                <a:lnTo>
                  <a:pt x="378" y="117"/>
                </a:lnTo>
                <a:lnTo>
                  <a:pt x="378" y="117"/>
                </a:lnTo>
                <a:lnTo>
                  <a:pt x="380" y="119"/>
                </a:lnTo>
                <a:lnTo>
                  <a:pt x="380" y="119"/>
                </a:lnTo>
                <a:lnTo>
                  <a:pt x="382" y="121"/>
                </a:lnTo>
                <a:lnTo>
                  <a:pt x="384" y="121"/>
                </a:lnTo>
                <a:lnTo>
                  <a:pt x="386" y="121"/>
                </a:lnTo>
                <a:lnTo>
                  <a:pt x="386" y="121"/>
                </a:lnTo>
                <a:lnTo>
                  <a:pt x="388" y="121"/>
                </a:lnTo>
                <a:lnTo>
                  <a:pt x="390" y="121"/>
                </a:lnTo>
                <a:lnTo>
                  <a:pt x="392" y="121"/>
                </a:lnTo>
                <a:lnTo>
                  <a:pt x="392" y="121"/>
                </a:lnTo>
                <a:lnTo>
                  <a:pt x="394" y="121"/>
                </a:lnTo>
                <a:lnTo>
                  <a:pt x="396" y="121"/>
                </a:lnTo>
                <a:lnTo>
                  <a:pt x="396" y="119"/>
                </a:lnTo>
                <a:lnTo>
                  <a:pt x="398" y="119"/>
                </a:lnTo>
                <a:lnTo>
                  <a:pt x="400" y="117"/>
                </a:lnTo>
                <a:lnTo>
                  <a:pt x="413" y="104"/>
                </a:lnTo>
                <a:lnTo>
                  <a:pt x="415" y="102"/>
                </a:lnTo>
                <a:lnTo>
                  <a:pt x="415" y="102"/>
                </a:lnTo>
                <a:lnTo>
                  <a:pt x="415" y="100"/>
                </a:lnTo>
                <a:lnTo>
                  <a:pt x="417" y="100"/>
                </a:lnTo>
                <a:lnTo>
                  <a:pt x="417" y="98"/>
                </a:lnTo>
                <a:lnTo>
                  <a:pt x="417" y="96"/>
                </a:lnTo>
                <a:lnTo>
                  <a:pt x="417" y="94"/>
                </a:lnTo>
                <a:lnTo>
                  <a:pt x="417" y="94"/>
                </a:lnTo>
                <a:lnTo>
                  <a:pt x="417" y="92"/>
                </a:lnTo>
                <a:lnTo>
                  <a:pt x="417" y="90"/>
                </a:lnTo>
                <a:lnTo>
                  <a:pt x="417" y="90"/>
                </a:lnTo>
                <a:lnTo>
                  <a:pt x="417" y="88"/>
                </a:lnTo>
                <a:lnTo>
                  <a:pt x="415" y="86"/>
                </a:lnTo>
                <a:lnTo>
                  <a:pt x="415" y="84"/>
                </a:lnTo>
                <a:lnTo>
                  <a:pt x="413" y="84"/>
                </a:lnTo>
                <a:lnTo>
                  <a:pt x="413" y="82"/>
                </a:lnTo>
                <a:lnTo>
                  <a:pt x="413" y="82"/>
                </a:lnTo>
                <a:close/>
                <a:moveTo>
                  <a:pt x="286" y="59"/>
                </a:moveTo>
                <a:lnTo>
                  <a:pt x="284" y="57"/>
                </a:lnTo>
                <a:lnTo>
                  <a:pt x="284" y="57"/>
                </a:lnTo>
                <a:lnTo>
                  <a:pt x="282" y="55"/>
                </a:lnTo>
                <a:lnTo>
                  <a:pt x="282" y="53"/>
                </a:lnTo>
                <a:lnTo>
                  <a:pt x="280" y="53"/>
                </a:lnTo>
                <a:lnTo>
                  <a:pt x="278" y="51"/>
                </a:lnTo>
                <a:lnTo>
                  <a:pt x="276" y="51"/>
                </a:lnTo>
                <a:lnTo>
                  <a:pt x="276" y="49"/>
                </a:lnTo>
                <a:lnTo>
                  <a:pt x="272" y="47"/>
                </a:lnTo>
                <a:lnTo>
                  <a:pt x="268" y="45"/>
                </a:lnTo>
                <a:lnTo>
                  <a:pt x="265" y="45"/>
                </a:lnTo>
                <a:lnTo>
                  <a:pt x="261" y="43"/>
                </a:lnTo>
                <a:lnTo>
                  <a:pt x="257" y="41"/>
                </a:lnTo>
                <a:lnTo>
                  <a:pt x="253" y="39"/>
                </a:lnTo>
                <a:lnTo>
                  <a:pt x="249" y="39"/>
                </a:lnTo>
                <a:lnTo>
                  <a:pt x="245" y="37"/>
                </a:lnTo>
                <a:lnTo>
                  <a:pt x="241" y="35"/>
                </a:lnTo>
                <a:lnTo>
                  <a:pt x="237" y="35"/>
                </a:lnTo>
                <a:lnTo>
                  <a:pt x="235" y="35"/>
                </a:lnTo>
                <a:lnTo>
                  <a:pt x="231" y="35"/>
                </a:lnTo>
                <a:lnTo>
                  <a:pt x="223" y="33"/>
                </a:lnTo>
                <a:lnTo>
                  <a:pt x="214" y="33"/>
                </a:lnTo>
                <a:lnTo>
                  <a:pt x="212" y="33"/>
                </a:lnTo>
                <a:lnTo>
                  <a:pt x="208" y="31"/>
                </a:lnTo>
                <a:lnTo>
                  <a:pt x="204" y="31"/>
                </a:lnTo>
                <a:lnTo>
                  <a:pt x="202" y="31"/>
                </a:lnTo>
                <a:lnTo>
                  <a:pt x="198" y="31"/>
                </a:lnTo>
                <a:lnTo>
                  <a:pt x="194" y="33"/>
                </a:lnTo>
                <a:lnTo>
                  <a:pt x="192" y="33"/>
                </a:lnTo>
                <a:lnTo>
                  <a:pt x="188" y="33"/>
                </a:lnTo>
                <a:lnTo>
                  <a:pt x="186" y="33"/>
                </a:lnTo>
                <a:lnTo>
                  <a:pt x="182" y="35"/>
                </a:lnTo>
                <a:lnTo>
                  <a:pt x="180" y="37"/>
                </a:lnTo>
                <a:lnTo>
                  <a:pt x="175" y="37"/>
                </a:lnTo>
                <a:lnTo>
                  <a:pt x="173" y="39"/>
                </a:lnTo>
                <a:lnTo>
                  <a:pt x="169" y="41"/>
                </a:lnTo>
                <a:lnTo>
                  <a:pt x="165" y="43"/>
                </a:lnTo>
                <a:lnTo>
                  <a:pt x="163" y="45"/>
                </a:lnTo>
                <a:lnTo>
                  <a:pt x="159" y="49"/>
                </a:lnTo>
                <a:lnTo>
                  <a:pt x="157" y="51"/>
                </a:lnTo>
                <a:lnTo>
                  <a:pt x="153" y="55"/>
                </a:lnTo>
                <a:lnTo>
                  <a:pt x="151" y="59"/>
                </a:lnTo>
                <a:lnTo>
                  <a:pt x="147" y="63"/>
                </a:lnTo>
                <a:lnTo>
                  <a:pt x="145" y="67"/>
                </a:lnTo>
                <a:lnTo>
                  <a:pt x="141" y="74"/>
                </a:lnTo>
                <a:lnTo>
                  <a:pt x="137" y="80"/>
                </a:lnTo>
                <a:lnTo>
                  <a:pt x="135" y="86"/>
                </a:lnTo>
                <a:lnTo>
                  <a:pt x="130" y="92"/>
                </a:lnTo>
                <a:lnTo>
                  <a:pt x="126" y="98"/>
                </a:lnTo>
                <a:lnTo>
                  <a:pt x="124" y="106"/>
                </a:lnTo>
                <a:lnTo>
                  <a:pt x="122" y="110"/>
                </a:lnTo>
                <a:lnTo>
                  <a:pt x="120" y="112"/>
                </a:lnTo>
                <a:lnTo>
                  <a:pt x="118" y="117"/>
                </a:lnTo>
                <a:lnTo>
                  <a:pt x="116" y="121"/>
                </a:lnTo>
                <a:lnTo>
                  <a:pt x="116" y="123"/>
                </a:lnTo>
                <a:lnTo>
                  <a:pt x="114" y="127"/>
                </a:lnTo>
                <a:lnTo>
                  <a:pt x="114" y="129"/>
                </a:lnTo>
                <a:lnTo>
                  <a:pt x="112" y="131"/>
                </a:lnTo>
                <a:lnTo>
                  <a:pt x="112" y="135"/>
                </a:lnTo>
                <a:lnTo>
                  <a:pt x="112" y="137"/>
                </a:lnTo>
                <a:lnTo>
                  <a:pt x="112" y="139"/>
                </a:lnTo>
                <a:lnTo>
                  <a:pt x="112" y="141"/>
                </a:lnTo>
                <a:lnTo>
                  <a:pt x="110" y="143"/>
                </a:lnTo>
                <a:lnTo>
                  <a:pt x="110" y="145"/>
                </a:lnTo>
                <a:lnTo>
                  <a:pt x="110" y="147"/>
                </a:lnTo>
                <a:lnTo>
                  <a:pt x="112" y="149"/>
                </a:lnTo>
                <a:lnTo>
                  <a:pt x="112" y="149"/>
                </a:lnTo>
                <a:lnTo>
                  <a:pt x="112" y="151"/>
                </a:lnTo>
                <a:lnTo>
                  <a:pt x="112" y="153"/>
                </a:lnTo>
                <a:lnTo>
                  <a:pt x="112" y="153"/>
                </a:lnTo>
                <a:lnTo>
                  <a:pt x="114" y="155"/>
                </a:lnTo>
                <a:lnTo>
                  <a:pt x="114" y="158"/>
                </a:lnTo>
                <a:lnTo>
                  <a:pt x="114" y="158"/>
                </a:lnTo>
                <a:lnTo>
                  <a:pt x="116" y="160"/>
                </a:lnTo>
                <a:lnTo>
                  <a:pt x="116" y="160"/>
                </a:lnTo>
                <a:lnTo>
                  <a:pt x="118" y="162"/>
                </a:lnTo>
                <a:lnTo>
                  <a:pt x="118" y="164"/>
                </a:lnTo>
                <a:lnTo>
                  <a:pt x="120" y="164"/>
                </a:lnTo>
                <a:lnTo>
                  <a:pt x="122" y="166"/>
                </a:lnTo>
                <a:lnTo>
                  <a:pt x="126" y="168"/>
                </a:lnTo>
                <a:lnTo>
                  <a:pt x="128" y="170"/>
                </a:lnTo>
                <a:lnTo>
                  <a:pt x="130" y="172"/>
                </a:lnTo>
                <a:lnTo>
                  <a:pt x="133" y="172"/>
                </a:lnTo>
                <a:lnTo>
                  <a:pt x="135" y="172"/>
                </a:lnTo>
                <a:lnTo>
                  <a:pt x="137" y="172"/>
                </a:lnTo>
                <a:lnTo>
                  <a:pt x="139" y="174"/>
                </a:lnTo>
                <a:lnTo>
                  <a:pt x="139" y="174"/>
                </a:lnTo>
                <a:lnTo>
                  <a:pt x="141" y="172"/>
                </a:lnTo>
                <a:lnTo>
                  <a:pt x="143" y="172"/>
                </a:lnTo>
                <a:lnTo>
                  <a:pt x="145" y="172"/>
                </a:lnTo>
                <a:lnTo>
                  <a:pt x="147" y="170"/>
                </a:lnTo>
                <a:lnTo>
                  <a:pt x="147" y="170"/>
                </a:lnTo>
                <a:lnTo>
                  <a:pt x="149" y="168"/>
                </a:lnTo>
                <a:lnTo>
                  <a:pt x="151" y="168"/>
                </a:lnTo>
                <a:lnTo>
                  <a:pt x="153" y="166"/>
                </a:lnTo>
                <a:lnTo>
                  <a:pt x="153" y="164"/>
                </a:lnTo>
                <a:lnTo>
                  <a:pt x="155" y="162"/>
                </a:lnTo>
                <a:lnTo>
                  <a:pt x="155" y="162"/>
                </a:lnTo>
                <a:lnTo>
                  <a:pt x="157" y="160"/>
                </a:lnTo>
                <a:lnTo>
                  <a:pt x="159" y="158"/>
                </a:lnTo>
                <a:lnTo>
                  <a:pt x="161" y="153"/>
                </a:lnTo>
                <a:lnTo>
                  <a:pt x="163" y="149"/>
                </a:lnTo>
                <a:lnTo>
                  <a:pt x="165" y="145"/>
                </a:lnTo>
                <a:lnTo>
                  <a:pt x="167" y="141"/>
                </a:lnTo>
                <a:lnTo>
                  <a:pt x="169" y="137"/>
                </a:lnTo>
                <a:lnTo>
                  <a:pt x="171" y="133"/>
                </a:lnTo>
                <a:lnTo>
                  <a:pt x="171" y="131"/>
                </a:lnTo>
                <a:lnTo>
                  <a:pt x="173" y="127"/>
                </a:lnTo>
                <a:lnTo>
                  <a:pt x="175" y="125"/>
                </a:lnTo>
                <a:lnTo>
                  <a:pt x="178" y="123"/>
                </a:lnTo>
                <a:lnTo>
                  <a:pt x="180" y="121"/>
                </a:lnTo>
                <a:lnTo>
                  <a:pt x="180" y="119"/>
                </a:lnTo>
                <a:lnTo>
                  <a:pt x="182" y="117"/>
                </a:lnTo>
                <a:lnTo>
                  <a:pt x="184" y="115"/>
                </a:lnTo>
                <a:lnTo>
                  <a:pt x="186" y="115"/>
                </a:lnTo>
                <a:lnTo>
                  <a:pt x="188" y="112"/>
                </a:lnTo>
                <a:lnTo>
                  <a:pt x="188" y="112"/>
                </a:lnTo>
                <a:lnTo>
                  <a:pt x="190" y="110"/>
                </a:lnTo>
                <a:lnTo>
                  <a:pt x="192" y="110"/>
                </a:lnTo>
                <a:lnTo>
                  <a:pt x="192" y="108"/>
                </a:lnTo>
                <a:lnTo>
                  <a:pt x="194" y="108"/>
                </a:lnTo>
                <a:lnTo>
                  <a:pt x="196" y="108"/>
                </a:lnTo>
                <a:lnTo>
                  <a:pt x="198" y="108"/>
                </a:lnTo>
                <a:lnTo>
                  <a:pt x="198" y="108"/>
                </a:lnTo>
                <a:lnTo>
                  <a:pt x="200" y="108"/>
                </a:lnTo>
                <a:lnTo>
                  <a:pt x="200" y="108"/>
                </a:lnTo>
                <a:lnTo>
                  <a:pt x="202" y="108"/>
                </a:lnTo>
                <a:lnTo>
                  <a:pt x="204" y="108"/>
                </a:lnTo>
                <a:lnTo>
                  <a:pt x="204" y="108"/>
                </a:lnTo>
                <a:lnTo>
                  <a:pt x="206" y="108"/>
                </a:lnTo>
                <a:lnTo>
                  <a:pt x="206" y="108"/>
                </a:lnTo>
                <a:lnTo>
                  <a:pt x="208" y="110"/>
                </a:lnTo>
                <a:lnTo>
                  <a:pt x="208" y="110"/>
                </a:lnTo>
                <a:lnTo>
                  <a:pt x="210" y="110"/>
                </a:lnTo>
                <a:lnTo>
                  <a:pt x="210" y="110"/>
                </a:lnTo>
                <a:lnTo>
                  <a:pt x="212" y="112"/>
                </a:lnTo>
                <a:lnTo>
                  <a:pt x="212" y="112"/>
                </a:lnTo>
                <a:lnTo>
                  <a:pt x="212" y="112"/>
                </a:lnTo>
                <a:lnTo>
                  <a:pt x="214" y="117"/>
                </a:lnTo>
                <a:lnTo>
                  <a:pt x="218" y="121"/>
                </a:lnTo>
                <a:lnTo>
                  <a:pt x="225" y="125"/>
                </a:lnTo>
                <a:lnTo>
                  <a:pt x="231" y="131"/>
                </a:lnTo>
                <a:lnTo>
                  <a:pt x="239" y="139"/>
                </a:lnTo>
                <a:lnTo>
                  <a:pt x="247" y="147"/>
                </a:lnTo>
                <a:lnTo>
                  <a:pt x="255" y="155"/>
                </a:lnTo>
                <a:lnTo>
                  <a:pt x="263" y="164"/>
                </a:lnTo>
                <a:lnTo>
                  <a:pt x="272" y="174"/>
                </a:lnTo>
                <a:lnTo>
                  <a:pt x="280" y="182"/>
                </a:lnTo>
                <a:lnTo>
                  <a:pt x="288" y="190"/>
                </a:lnTo>
                <a:lnTo>
                  <a:pt x="294" y="196"/>
                </a:lnTo>
                <a:lnTo>
                  <a:pt x="300" y="203"/>
                </a:lnTo>
                <a:lnTo>
                  <a:pt x="304" y="207"/>
                </a:lnTo>
                <a:lnTo>
                  <a:pt x="306" y="209"/>
                </a:lnTo>
                <a:lnTo>
                  <a:pt x="308" y="211"/>
                </a:lnTo>
                <a:lnTo>
                  <a:pt x="310" y="209"/>
                </a:lnTo>
                <a:lnTo>
                  <a:pt x="327" y="225"/>
                </a:lnTo>
                <a:lnTo>
                  <a:pt x="329" y="227"/>
                </a:lnTo>
                <a:lnTo>
                  <a:pt x="329" y="227"/>
                </a:lnTo>
                <a:lnTo>
                  <a:pt x="331" y="229"/>
                </a:lnTo>
                <a:lnTo>
                  <a:pt x="331" y="231"/>
                </a:lnTo>
                <a:lnTo>
                  <a:pt x="331" y="231"/>
                </a:lnTo>
                <a:lnTo>
                  <a:pt x="331" y="233"/>
                </a:lnTo>
                <a:lnTo>
                  <a:pt x="331" y="233"/>
                </a:lnTo>
                <a:lnTo>
                  <a:pt x="331" y="235"/>
                </a:lnTo>
                <a:lnTo>
                  <a:pt x="331" y="235"/>
                </a:lnTo>
                <a:lnTo>
                  <a:pt x="331" y="237"/>
                </a:lnTo>
                <a:lnTo>
                  <a:pt x="331" y="237"/>
                </a:lnTo>
                <a:lnTo>
                  <a:pt x="331" y="237"/>
                </a:lnTo>
                <a:lnTo>
                  <a:pt x="331" y="237"/>
                </a:lnTo>
                <a:lnTo>
                  <a:pt x="331" y="239"/>
                </a:lnTo>
                <a:lnTo>
                  <a:pt x="321" y="248"/>
                </a:lnTo>
                <a:lnTo>
                  <a:pt x="319" y="250"/>
                </a:lnTo>
                <a:lnTo>
                  <a:pt x="319" y="250"/>
                </a:lnTo>
                <a:lnTo>
                  <a:pt x="319" y="250"/>
                </a:lnTo>
                <a:lnTo>
                  <a:pt x="319" y="250"/>
                </a:lnTo>
                <a:lnTo>
                  <a:pt x="317" y="250"/>
                </a:lnTo>
                <a:lnTo>
                  <a:pt x="317" y="250"/>
                </a:lnTo>
                <a:lnTo>
                  <a:pt x="315" y="250"/>
                </a:lnTo>
                <a:lnTo>
                  <a:pt x="315" y="250"/>
                </a:lnTo>
                <a:lnTo>
                  <a:pt x="313" y="250"/>
                </a:lnTo>
                <a:lnTo>
                  <a:pt x="310" y="248"/>
                </a:lnTo>
                <a:lnTo>
                  <a:pt x="310" y="248"/>
                </a:lnTo>
                <a:lnTo>
                  <a:pt x="308" y="248"/>
                </a:lnTo>
                <a:lnTo>
                  <a:pt x="308" y="246"/>
                </a:lnTo>
                <a:lnTo>
                  <a:pt x="306" y="246"/>
                </a:lnTo>
                <a:lnTo>
                  <a:pt x="263" y="203"/>
                </a:lnTo>
                <a:lnTo>
                  <a:pt x="253" y="213"/>
                </a:lnTo>
                <a:lnTo>
                  <a:pt x="296" y="256"/>
                </a:lnTo>
                <a:lnTo>
                  <a:pt x="296" y="256"/>
                </a:lnTo>
                <a:lnTo>
                  <a:pt x="298" y="258"/>
                </a:lnTo>
                <a:lnTo>
                  <a:pt x="298" y="260"/>
                </a:lnTo>
                <a:lnTo>
                  <a:pt x="300" y="260"/>
                </a:lnTo>
                <a:lnTo>
                  <a:pt x="300" y="262"/>
                </a:lnTo>
                <a:lnTo>
                  <a:pt x="300" y="262"/>
                </a:lnTo>
                <a:lnTo>
                  <a:pt x="300" y="264"/>
                </a:lnTo>
                <a:lnTo>
                  <a:pt x="300" y="266"/>
                </a:lnTo>
                <a:lnTo>
                  <a:pt x="300" y="266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300" y="268"/>
                </a:lnTo>
                <a:lnTo>
                  <a:pt x="288" y="278"/>
                </a:lnTo>
                <a:lnTo>
                  <a:pt x="288" y="278"/>
                </a:lnTo>
                <a:lnTo>
                  <a:pt x="288" y="278"/>
                </a:lnTo>
                <a:lnTo>
                  <a:pt x="288" y="280"/>
                </a:lnTo>
                <a:lnTo>
                  <a:pt x="288" y="280"/>
                </a:lnTo>
                <a:lnTo>
                  <a:pt x="286" y="280"/>
                </a:lnTo>
                <a:lnTo>
                  <a:pt x="286" y="280"/>
                </a:lnTo>
                <a:lnTo>
                  <a:pt x="284" y="280"/>
                </a:lnTo>
                <a:lnTo>
                  <a:pt x="282" y="280"/>
                </a:lnTo>
                <a:lnTo>
                  <a:pt x="282" y="278"/>
                </a:lnTo>
                <a:lnTo>
                  <a:pt x="280" y="278"/>
                </a:lnTo>
                <a:lnTo>
                  <a:pt x="280" y="278"/>
                </a:lnTo>
                <a:lnTo>
                  <a:pt x="278" y="276"/>
                </a:lnTo>
                <a:lnTo>
                  <a:pt x="276" y="276"/>
                </a:lnTo>
                <a:lnTo>
                  <a:pt x="276" y="276"/>
                </a:lnTo>
                <a:lnTo>
                  <a:pt x="233" y="233"/>
                </a:lnTo>
                <a:lnTo>
                  <a:pt x="223" y="244"/>
                </a:lnTo>
                <a:lnTo>
                  <a:pt x="265" y="287"/>
                </a:lnTo>
                <a:lnTo>
                  <a:pt x="265" y="287"/>
                </a:lnTo>
                <a:lnTo>
                  <a:pt x="268" y="289"/>
                </a:lnTo>
                <a:lnTo>
                  <a:pt x="268" y="289"/>
                </a:lnTo>
                <a:lnTo>
                  <a:pt x="268" y="291"/>
                </a:lnTo>
                <a:lnTo>
                  <a:pt x="270" y="293"/>
                </a:lnTo>
                <a:lnTo>
                  <a:pt x="270" y="293"/>
                </a:lnTo>
                <a:lnTo>
                  <a:pt x="270" y="295"/>
                </a:lnTo>
                <a:lnTo>
                  <a:pt x="270" y="295"/>
                </a:lnTo>
                <a:lnTo>
                  <a:pt x="270" y="297"/>
                </a:lnTo>
                <a:lnTo>
                  <a:pt x="270" y="297"/>
                </a:lnTo>
                <a:lnTo>
                  <a:pt x="270" y="297"/>
                </a:lnTo>
                <a:lnTo>
                  <a:pt x="268" y="299"/>
                </a:lnTo>
                <a:lnTo>
                  <a:pt x="268" y="299"/>
                </a:lnTo>
                <a:lnTo>
                  <a:pt x="268" y="299"/>
                </a:lnTo>
                <a:lnTo>
                  <a:pt x="257" y="309"/>
                </a:lnTo>
                <a:lnTo>
                  <a:pt x="257" y="309"/>
                </a:lnTo>
                <a:lnTo>
                  <a:pt x="257" y="309"/>
                </a:lnTo>
                <a:lnTo>
                  <a:pt x="255" y="309"/>
                </a:lnTo>
                <a:lnTo>
                  <a:pt x="255" y="309"/>
                </a:lnTo>
                <a:lnTo>
                  <a:pt x="255" y="309"/>
                </a:lnTo>
                <a:lnTo>
                  <a:pt x="253" y="309"/>
                </a:lnTo>
                <a:lnTo>
                  <a:pt x="253" y="309"/>
                </a:lnTo>
                <a:lnTo>
                  <a:pt x="251" y="309"/>
                </a:lnTo>
                <a:lnTo>
                  <a:pt x="251" y="309"/>
                </a:lnTo>
                <a:lnTo>
                  <a:pt x="249" y="309"/>
                </a:lnTo>
                <a:lnTo>
                  <a:pt x="247" y="309"/>
                </a:lnTo>
                <a:lnTo>
                  <a:pt x="247" y="307"/>
                </a:lnTo>
                <a:lnTo>
                  <a:pt x="245" y="307"/>
                </a:lnTo>
                <a:lnTo>
                  <a:pt x="245" y="305"/>
                </a:lnTo>
                <a:lnTo>
                  <a:pt x="202" y="262"/>
                </a:lnTo>
                <a:lnTo>
                  <a:pt x="196" y="268"/>
                </a:lnTo>
                <a:lnTo>
                  <a:pt x="196" y="268"/>
                </a:lnTo>
                <a:lnTo>
                  <a:pt x="196" y="268"/>
                </a:lnTo>
                <a:lnTo>
                  <a:pt x="190" y="272"/>
                </a:lnTo>
                <a:lnTo>
                  <a:pt x="190" y="272"/>
                </a:lnTo>
                <a:lnTo>
                  <a:pt x="233" y="315"/>
                </a:lnTo>
                <a:lnTo>
                  <a:pt x="235" y="317"/>
                </a:lnTo>
                <a:lnTo>
                  <a:pt x="235" y="317"/>
                </a:lnTo>
                <a:lnTo>
                  <a:pt x="237" y="319"/>
                </a:lnTo>
                <a:lnTo>
                  <a:pt x="237" y="321"/>
                </a:lnTo>
                <a:lnTo>
                  <a:pt x="237" y="321"/>
                </a:lnTo>
                <a:lnTo>
                  <a:pt x="237" y="323"/>
                </a:lnTo>
                <a:lnTo>
                  <a:pt x="239" y="323"/>
                </a:lnTo>
                <a:lnTo>
                  <a:pt x="239" y="326"/>
                </a:lnTo>
                <a:lnTo>
                  <a:pt x="239" y="328"/>
                </a:lnTo>
                <a:lnTo>
                  <a:pt x="237" y="328"/>
                </a:lnTo>
                <a:lnTo>
                  <a:pt x="237" y="328"/>
                </a:lnTo>
                <a:lnTo>
                  <a:pt x="237" y="328"/>
                </a:lnTo>
                <a:lnTo>
                  <a:pt x="237" y="330"/>
                </a:lnTo>
                <a:lnTo>
                  <a:pt x="237" y="330"/>
                </a:lnTo>
                <a:lnTo>
                  <a:pt x="227" y="340"/>
                </a:lnTo>
                <a:lnTo>
                  <a:pt x="227" y="340"/>
                </a:lnTo>
                <a:lnTo>
                  <a:pt x="225" y="340"/>
                </a:lnTo>
                <a:lnTo>
                  <a:pt x="225" y="340"/>
                </a:lnTo>
                <a:lnTo>
                  <a:pt x="225" y="340"/>
                </a:lnTo>
                <a:lnTo>
                  <a:pt x="225" y="340"/>
                </a:lnTo>
                <a:lnTo>
                  <a:pt x="223" y="340"/>
                </a:lnTo>
                <a:lnTo>
                  <a:pt x="220" y="340"/>
                </a:lnTo>
                <a:lnTo>
                  <a:pt x="220" y="340"/>
                </a:lnTo>
                <a:lnTo>
                  <a:pt x="218" y="340"/>
                </a:lnTo>
                <a:lnTo>
                  <a:pt x="218" y="340"/>
                </a:lnTo>
                <a:lnTo>
                  <a:pt x="216" y="338"/>
                </a:lnTo>
                <a:lnTo>
                  <a:pt x="214" y="338"/>
                </a:lnTo>
                <a:lnTo>
                  <a:pt x="214" y="336"/>
                </a:lnTo>
                <a:lnTo>
                  <a:pt x="212" y="336"/>
                </a:lnTo>
                <a:lnTo>
                  <a:pt x="194" y="317"/>
                </a:lnTo>
                <a:lnTo>
                  <a:pt x="200" y="311"/>
                </a:lnTo>
                <a:lnTo>
                  <a:pt x="202" y="309"/>
                </a:lnTo>
                <a:lnTo>
                  <a:pt x="202" y="307"/>
                </a:lnTo>
                <a:lnTo>
                  <a:pt x="204" y="307"/>
                </a:lnTo>
                <a:lnTo>
                  <a:pt x="204" y="305"/>
                </a:lnTo>
                <a:lnTo>
                  <a:pt x="204" y="303"/>
                </a:lnTo>
                <a:lnTo>
                  <a:pt x="204" y="303"/>
                </a:lnTo>
                <a:lnTo>
                  <a:pt x="204" y="301"/>
                </a:lnTo>
                <a:lnTo>
                  <a:pt x="204" y="299"/>
                </a:lnTo>
                <a:lnTo>
                  <a:pt x="204" y="299"/>
                </a:lnTo>
                <a:lnTo>
                  <a:pt x="204" y="297"/>
                </a:lnTo>
                <a:lnTo>
                  <a:pt x="204" y="295"/>
                </a:lnTo>
                <a:lnTo>
                  <a:pt x="204" y="295"/>
                </a:lnTo>
                <a:lnTo>
                  <a:pt x="204" y="293"/>
                </a:lnTo>
                <a:lnTo>
                  <a:pt x="202" y="291"/>
                </a:lnTo>
                <a:lnTo>
                  <a:pt x="202" y="291"/>
                </a:lnTo>
                <a:lnTo>
                  <a:pt x="200" y="289"/>
                </a:lnTo>
                <a:lnTo>
                  <a:pt x="190" y="278"/>
                </a:lnTo>
                <a:lnTo>
                  <a:pt x="190" y="278"/>
                </a:lnTo>
                <a:lnTo>
                  <a:pt x="188" y="278"/>
                </a:lnTo>
                <a:lnTo>
                  <a:pt x="188" y="276"/>
                </a:lnTo>
                <a:lnTo>
                  <a:pt x="188" y="276"/>
                </a:lnTo>
                <a:lnTo>
                  <a:pt x="190" y="272"/>
                </a:lnTo>
                <a:lnTo>
                  <a:pt x="190" y="272"/>
                </a:lnTo>
                <a:lnTo>
                  <a:pt x="188" y="270"/>
                </a:lnTo>
                <a:lnTo>
                  <a:pt x="188" y="270"/>
                </a:lnTo>
                <a:lnTo>
                  <a:pt x="186" y="270"/>
                </a:lnTo>
                <a:lnTo>
                  <a:pt x="184" y="268"/>
                </a:lnTo>
                <a:lnTo>
                  <a:pt x="184" y="268"/>
                </a:lnTo>
                <a:lnTo>
                  <a:pt x="182" y="268"/>
                </a:lnTo>
                <a:lnTo>
                  <a:pt x="182" y="268"/>
                </a:lnTo>
                <a:lnTo>
                  <a:pt x="180" y="268"/>
                </a:lnTo>
                <a:lnTo>
                  <a:pt x="180" y="268"/>
                </a:lnTo>
                <a:lnTo>
                  <a:pt x="178" y="268"/>
                </a:lnTo>
                <a:lnTo>
                  <a:pt x="178" y="268"/>
                </a:lnTo>
                <a:lnTo>
                  <a:pt x="178" y="270"/>
                </a:lnTo>
                <a:lnTo>
                  <a:pt x="178" y="270"/>
                </a:lnTo>
                <a:lnTo>
                  <a:pt x="173" y="274"/>
                </a:lnTo>
                <a:lnTo>
                  <a:pt x="173" y="272"/>
                </a:lnTo>
                <a:lnTo>
                  <a:pt x="173" y="272"/>
                </a:lnTo>
                <a:lnTo>
                  <a:pt x="173" y="270"/>
                </a:lnTo>
                <a:lnTo>
                  <a:pt x="173" y="270"/>
                </a:lnTo>
                <a:lnTo>
                  <a:pt x="173" y="268"/>
                </a:lnTo>
                <a:lnTo>
                  <a:pt x="173" y="268"/>
                </a:lnTo>
                <a:lnTo>
                  <a:pt x="173" y="266"/>
                </a:lnTo>
                <a:lnTo>
                  <a:pt x="173" y="266"/>
                </a:lnTo>
                <a:lnTo>
                  <a:pt x="173" y="264"/>
                </a:lnTo>
                <a:lnTo>
                  <a:pt x="173" y="264"/>
                </a:lnTo>
                <a:lnTo>
                  <a:pt x="173" y="262"/>
                </a:lnTo>
                <a:lnTo>
                  <a:pt x="171" y="262"/>
                </a:lnTo>
                <a:lnTo>
                  <a:pt x="171" y="260"/>
                </a:lnTo>
                <a:lnTo>
                  <a:pt x="171" y="260"/>
                </a:lnTo>
                <a:lnTo>
                  <a:pt x="171" y="260"/>
                </a:lnTo>
                <a:lnTo>
                  <a:pt x="169" y="258"/>
                </a:lnTo>
                <a:lnTo>
                  <a:pt x="159" y="248"/>
                </a:lnTo>
                <a:lnTo>
                  <a:pt x="159" y="248"/>
                </a:lnTo>
                <a:lnTo>
                  <a:pt x="157" y="246"/>
                </a:lnTo>
                <a:lnTo>
                  <a:pt x="155" y="246"/>
                </a:lnTo>
                <a:lnTo>
                  <a:pt x="155" y="246"/>
                </a:lnTo>
                <a:lnTo>
                  <a:pt x="153" y="244"/>
                </a:lnTo>
                <a:lnTo>
                  <a:pt x="151" y="244"/>
                </a:lnTo>
                <a:lnTo>
                  <a:pt x="151" y="244"/>
                </a:lnTo>
                <a:lnTo>
                  <a:pt x="149" y="244"/>
                </a:lnTo>
                <a:lnTo>
                  <a:pt x="147" y="244"/>
                </a:lnTo>
                <a:lnTo>
                  <a:pt x="147" y="244"/>
                </a:lnTo>
                <a:lnTo>
                  <a:pt x="145" y="244"/>
                </a:lnTo>
                <a:lnTo>
                  <a:pt x="143" y="246"/>
                </a:lnTo>
                <a:lnTo>
                  <a:pt x="143" y="246"/>
                </a:lnTo>
                <a:lnTo>
                  <a:pt x="141" y="246"/>
                </a:lnTo>
                <a:lnTo>
                  <a:pt x="141" y="248"/>
                </a:lnTo>
                <a:lnTo>
                  <a:pt x="139" y="248"/>
                </a:lnTo>
                <a:lnTo>
                  <a:pt x="139" y="248"/>
                </a:lnTo>
                <a:lnTo>
                  <a:pt x="141" y="246"/>
                </a:lnTo>
                <a:lnTo>
                  <a:pt x="141" y="246"/>
                </a:lnTo>
                <a:lnTo>
                  <a:pt x="143" y="244"/>
                </a:lnTo>
                <a:lnTo>
                  <a:pt x="143" y="242"/>
                </a:lnTo>
                <a:lnTo>
                  <a:pt x="143" y="242"/>
                </a:lnTo>
                <a:lnTo>
                  <a:pt x="143" y="239"/>
                </a:lnTo>
                <a:lnTo>
                  <a:pt x="143" y="237"/>
                </a:lnTo>
                <a:lnTo>
                  <a:pt x="143" y="235"/>
                </a:lnTo>
                <a:lnTo>
                  <a:pt x="143" y="235"/>
                </a:lnTo>
                <a:lnTo>
                  <a:pt x="143" y="233"/>
                </a:lnTo>
                <a:lnTo>
                  <a:pt x="143" y="231"/>
                </a:lnTo>
                <a:lnTo>
                  <a:pt x="141" y="231"/>
                </a:lnTo>
                <a:lnTo>
                  <a:pt x="141" y="229"/>
                </a:lnTo>
                <a:lnTo>
                  <a:pt x="141" y="229"/>
                </a:lnTo>
                <a:lnTo>
                  <a:pt x="139" y="227"/>
                </a:lnTo>
                <a:lnTo>
                  <a:pt x="128" y="217"/>
                </a:lnTo>
                <a:lnTo>
                  <a:pt x="126" y="217"/>
                </a:lnTo>
                <a:lnTo>
                  <a:pt x="126" y="215"/>
                </a:lnTo>
                <a:lnTo>
                  <a:pt x="124" y="215"/>
                </a:lnTo>
                <a:lnTo>
                  <a:pt x="124" y="215"/>
                </a:lnTo>
                <a:lnTo>
                  <a:pt x="122" y="213"/>
                </a:lnTo>
                <a:lnTo>
                  <a:pt x="120" y="213"/>
                </a:lnTo>
                <a:lnTo>
                  <a:pt x="120" y="213"/>
                </a:lnTo>
                <a:lnTo>
                  <a:pt x="118" y="213"/>
                </a:lnTo>
                <a:lnTo>
                  <a:pt x="116" y="213"/>
                </a:lnTo>
                <a:lnTo>
                  <a:pt x="116" y="213"/>
                </a:lnTo>
                <a:lnTo>
                  <a:pt x="114" y="213"/>
                </a:lnTo>
                <a:lnTo>
                  <a:pt x="112" y="215"/>
                </a:lnTo>
                <a:lnTo>
                  <a:pt x="112" y="215"/>
                </a:lnTo>
                <a:lnTo>
                  <a:pt x="110" y="215"/>
                </a:lnTo>
                <a:lnTo>
                  <a:pt x="108" y="217"/>
                </a:lnTo>
                <a:lnTo>
                  <a:pt x="108" y="217"/>
                </a:lnTo>
                <a:lnTo>
                  <a:pt x="108" y="217"/>
                </a:lnTo>
                <a:lnTo>
                  <a:pt x="110" y="215"/>
                </a:lnTo>
                <a:lnTo>
                  <a:pt x="110" y="213"/>
                </a:lnTo>
                <a:lnTo>
                  <a:pt x="110" y="213"/>
                </a:lnTo>
                <a:lnTo>
                  <a:pt x="112" y="211"/>
                </a:lnTo>
                <a:lnTo>
                  <a:pt x="112" y="209"/>
                </a:lnTo>
                <a:lnTo>
                  <a:pt x="112" y="209"/>
                </a:lnTo>
                <a:lnTo>
                  <a:pt x="112" y="207"/>
                </a:lnTo>
                <a:lnTo>
                  <a:pt x="112" y="205"/>
                </a:lnTo>
                <a:lnTo>
                  <a:pt x="112" y="205"/>
                </a:lnTo>
                <a:lnTo>
                  <a:pt x="112" y="203"/>
                </a:lnTo>
                <a:lnTo>
                  <a:pt x="110" y="201"/>
                </a:lnTo>
                <a:lnTo>
                  <a:pt x="110" y="201"/>
                </a:lnTo>
                <a:lnTo>
                  <a:pt x="110" y="199"/>
                </a:lnTo>
                <a:lnTo>
                  <a:pt x="108" y="199"/>
                </a:lnTo>
                <a:lnTo>
                  <a:pt x="108" y="196"/>
                </a:lnTo>
                <a:lnTo>
                  <a:pt x="98" y="186"/>
                </a:lnTo>
                <a:lnTo>
                  <a:pt x="96" y="184"/>
                </a:lnTo>
                <a:lnTo>
                  <a:pt x="96" y="184"/>
                </a:lnTo>
                <a:lnTo>
                  <a:pt x="94" y="184"/>
                </a:lnTo>
                <a:lnTo>
                  <a:pt x="92" y="182"/>
                </a:lnTo>
                <a:lnTo>
                  <a:pt x="92" y="182"/>
                </a:lnTo>
                <a:lnTo>
                  <a:pt x="90" y="182"/>
                </a:lnTo>
                <a:lnTo>
                  <a:pt x="88" y="182"/>
                </a:lnTo>
                <a:lnTo>
                  <a:pt x="88" y="182"/>
                </a:lnTo>
                <a:lnTo>
                  <a:pt x="85" y="182"/>
                </a:lnTo>
                <a:lnTo>
                  <a:pt x="83" y="182"/>
                </a:lnTo>
                <a:lnTo>
                  <a:pt x="83" y="182"/>
                </a:lnTo>
                <a:lnTo>
                  <a:pt x="81" y="182"/>
                </a:lnTo>
                <a:lnTo>
                  <a:pt x="79" y="184"/>
                </a:lnTo>
                <a:lnTo>
                  <a:pt x="79" y="184"/>
                </a:lnTo>
                <a:lnTo>
                  <a:pt x="77" y="186"/>
                </a:lnTo>
                <a:lnTo>
                  <a:pt x="77" y="186"/>
                </a:lnTo>
                <a:lnTo>
                  <a:pt x="43" y="219"/>
                </a:lnTo>
                <a:lnTo>
                  <a:pt x="43" y="221"/>
                </a:lnTo>
                <a:lnTo>
                  <a:pt x="40" y="223"/>
                </a:lnTo>
                <a:lnTo>
                  <a:pt x="40" y="223"/>
                </a:lnTo>
                <a:lnTo>
                  <a:pt x="40" y="225"/>
                </a:lnTo>
                <a:lnTo>
                  <a:pt x="38" y="225"/>
                </a:lnTo>
                <a:lnTo>
                  <a:pt x="38" y="227"/>
                </a:lnTo>
                <a:lnTo>
                  <a:pt x="38" y="229"/>
                </a:lnTo>
                <a:lnTo>
                  <a:pt x="38" y="231"/>
                </a:lnTo>
                <a:lnTo>
                  <a:pt x="38" y="231"/>
                </a:lnTo>
                <a:lnTo>
                  <a:pt x="38" y="233"/>
                </a:lnTo>
                <a:lnTo>
                  <a:pt x="38" y="235"/>
                </a:lnTo>
                <a:lnTo>
                  <a:pt x="40" y="235"/>
                </a:lnTo>
                <a:lnTo>
                  <a:pt x="40" y="237"/>
                </a:lnTo>
                <a:lnTo>
                  <a:pt x="40" y="237"/>
                </a:lnTo>
                <a:lnTo>
                  <a:pt x="43" y="239"/>
                </a:lnTo>
                <a:lnTo>
                  <a:pt x="43" y="242"/>
                </a:lnTo>
                <a:lnTo>
                  <a:pt x="53" y="252"/>
                </a:lnTo>
                <a:lnTo>
                  <a:pt x="55" y="252"/>
                </a:lnTo>
                <a:lnTo>
                  <a:pt x="55" y="254"/>
                </a:lnTo>
                <a:lnTo>
                  <a:pt x="57" y="254"/>
                </a:lnTo>
                <a:lnTo>
                  <a:pt x="59" y="254"/>
                </a:lnTo>
                <a:lnTo>
                  <a:pt x="59" y="254"/>
                </a:lnTo>
                <a:lnTo>
                  <a:pt x="61" y="256"/>
                </a:lnTo>
                <a:lnTo>
                  <a:pt x="63" y="256"/>
                </a:lnTo>
                <a:lnTo>
                  <a:pt x="63" y="256"/>
                </a:lnTo>
                <a:lnTo>
                  <a:pt x="65" y="256"/>
                </a:lnTo>
                <a:lnTo>
                  <a:pt x="67" y="256"/>
                </a:lnTo>
                <a:lnTo>
                  <a:pt x="67" y="254"/>
                </a:lnTo>
                <a:lnTo>
                  <a:pt x="69" y="254"/>
                </a:lnTo>
                <a:lnTo>
                  <a:pt x="71" y="254"/>
                </a:lnTo>
                <a:lnTo>
                  <a:pt x="71" y="252"/>
                </a:lnTo>
                <a:lnTo>
                  <a:pt x="73" y="252"/>
                </a:lnTo>
                <a:lnTo>
                  <a:pt x="73" y="252"/>
                </a:lnTo>
                <a:lnTo>
                  <a:pt x="73" y="252"/>
                </a:lnTo>
                <a:lnTo>
                  <a:pt x="73" y="254"/>
                </a:lnTo>
                <a:lnTo>
                  <a:pt x="71" y="254"/>
                </a:lnTo>
                <a:lnTo>
                  <a:pt x="71" y="256"/>
                </a:lnTo>
                <a:lnTo>
                  <a:pt x="71" y="258"/>
                </a:lnTo>
                <a:lnTo>
                  <a:pt x="69" y="258"/>
                </a:lnTo>
                <a:lnTo>
                  <a:pt x="69" y="260"/>
                </a:lnTo>
                <a:lnTo>
                  <a:pt x="69" y="262"/>
                </a:lnTo>
                <a:lnTo>
                  <a:pt x="69" y="262"/>
                </a:lnTo>
                <a:lnTo>
                  <a:pt x="69" y="264"/>
                </a:lnTo>
                <a:lnTo>
                  <a:pt x="69" y="266"/>
                </a:lnTo>
                <a:lnTo>
                  <a:pt x="71" y="266"/>
                </a:lnTo>
                <a:lnTo>
                  <a:pt x="71" y="268"/>
                </a:lnTo>
                <a:lnTo>
                  <a:pt x="71" y="270"/>
                </a:lnTo>
                <a:lnTo>
                  <a:pt x="73" y="270"/>
                </a:lnTo>
                <a:lnTo>
                  <a:pt x="73" y="272"/>
                </a:lnTo>
                <a:lnTo>
                  <a:pt x="83" y="283"/>
                </a:lnTo>
                <a:lnTo>
                  <a:pt x="85" y="283"/>
                </a:lnTo>
                <a:lnTo>
                  <a:pt x="88" y="285"/>
                </a:lnTo>
                <a:lnTo>
                  <a:pt x="88" y="285"/>
                </a:lnTo>
                <a:lnTo>
                  <a:pt x="90" y="285"/>
                </a:lnTo>
                <a:lnTo>
                  <a:pt x="90" y="287"/>
                </a:lnTo>
                <a:lnTo>
                  <a:pt x="92" y="287"/>
                </a:lnTo>
                <a:lnTo>
                  <a:pt x="94" y="287"/>
                </a:lnTo>
                <a:lnTo>
                  <a:pt x="94" y="287"/>
                </a:lnTo>
                <a:lnTo>
                  <a:pt x="96" y="287"/>
                </a:lnTo>
                <a:lnTo>
                  <a:pt x="98" y="287"/>
                </a:lnTo>
                <a:lnTo>
                  <a:pt x="100" y="285"/>
                </a:lnTo>
                <a:lnTo>
                  <a:pt x="100" y="285"/>
                </a:lnTo>
                <a:lnTo>
                  <a:pt x="102" y="285"/>
                </a:lnTo>
                <a:lnTo>
                  <a:pt x="102" y="285"/>
                </a:lnTo>
                <a:lnTo>
                  <a:pt x="104" y="283"/>
                </a:lnTo>
                <a:lnTo>
                  <a:pt x="106" y="283"/>
                </a:lnTo>
                <a:lnTo>
                  <a:pt x="104" y="283"/>
                </a:lnTo>
                <a:lnTo>
                  <a:pt x="104" y="285"/>
                </a:lnTo>
                <a:lnTo>
                  <a:pt x="102" y="285"/>
                </a:lnTo>
                <a:lnTo>
                  <a:pt x="102" y="287"/>
                </a:lnTo>
                <a:lnTo>
                  <a:pt x="102" y="289"/>
                </a:lnTo>
                <a:lnTo>
                  <a:pt x="102" y="289"/>
                </a:lnTo>
                <a:lnTo>
                  <a:pt x="100" y="291"/>
                </a:lnTo>
                <a:lnTo>
                  <a:pt x="100" y="293"/>
                </a:lnTo>
                <a:lnTo>
                  <a:pt x="100" y="293"/>
                </a:lnTo>
                <a:lnTo>
                  <a:pt x="102" y="295"/>
                </a:lnTo>
                <a:lnTo>
                  <a:pt x="102" y="297"/>
                </a:lnTo>
                <a:lnTo>
                  <a:pt x="102" y="297"/>
                </a:lnTo>
                <a:lnTo>
                  <a:pt x="102" y="299"/>
                </a:lnTo>
                <a:lnTo>
                  <a:pt x="104" y="301"/>
                </a:lnTo>
                <a:lnTo>
                  <a:pt x="104" y="301"/>
                </a:lnTo>
                <a:lnTo>
                  <a:pt x="104" y="303"/>
                </a:lnTo>
                <a:lnTo>
                  <a:pt x="116" y="313"/>
                </a:lnTo>
                <a:lnTo>
                  <a:pt x="116" y="313"/>
                </a:lnTo>
                <a:lnTo>
                  <a:pt x="118" y="315"/>
                </a:lnTo>
                <a:lnTo>
                  <a:pt x="118" y="315"/>
                </a:lnTo>
                <a:lnTo>
                  <a:pt x="120" y="315"/>
                </a:lnTo>
                <a:lnTo>
                  <a:pt x="122" y="317"/>
                </a:lnTo>
                <a:lnTo>
                  <a:pt x="122" y="317"/>
                </a:lnTo>
                <a:lnTo>
                  <a:pt x="124" y="317"/>
                </a:lnTo>
                <a:lnTo>
                  <a:pt x="126" y="317"/>
                </a:lnTo>
                <a:lnTo>
                  <a:pt x="126" y="317"/>
                </a:lnTo>
                <a:lnTo>
                  <a:pt x="128" y="317"/>
                </a:lnTo>
                <a:lnTo>
                  <a:pt x="130" y="317"/>
                </a:lnTo>
                <a:lnTo>
                  <a:pt x="130" y="315"/>
                </a:lnTo>
                <a:lnTo>
                  <a:pt x="133" y="315"/>
                </a:lnTo>
                <a:lnTo>
                  <a:pt x="135" y="315"/>
                </a:lnTo>
                <a:lnTo>
                  <a:pt x="135" y="313"/>
                </a:lnTo>
                <a:lnTo>
                  <a:pt x="137" y="313"/>
                </a:lnTo>
                <a:lnTo>
                  <a:pt x="135" y="313"/>
                </a:lnTo>
                <a:lnTo>
                  <a:pt x="135" y="315"/>
                </a:lnTo>
                <a:lnTo>
                  <a:pt x="133" y="317"/>
                </a:lnTo>
                <a:lnTo>
                  <a:pt x="133" y="317"/>
                </a:lnTo>
                <a:lnTo>
                  <a:pt x="133" y="319"/>
                </a:lnTo>
                <a:lnTo>
                  <a:pt x="133" y="321"/>
                </a:lnTo>
                <a:lnTo>
                  <a:pt x="133" y="321"/>
                </a:lnTo>
                <a:lnTo>
                  <a:pt x="133" y="323"/>
                </a:lnTo>
                <a:lnTo>
                  <a:pt x="133" y="326"/>
                </a:lnTo>
                <a:lnTo>
                  <a:pt x="133" y="326"/>
                </a:lnTo>
                <a:lnTo>
                  <a:pt x="133" y="328"/>
                </a:lnTo>
                <a:lnTo>
                  <a:pt x="133" y="330"/>
                </a:lnTo>
                <a:lnTo>
                  <a:pt x="133" y="330"/>
                </a:lnTo>
                <a:lnTo>
                  <a:pt x="135" y="332"/>
                </a:lnTo>
                <a:lnTo>
                  <a:pt x="135" y="332"/>
                </a:lnTo>
                <a:lnTo>
                  <a:pt x="137" y="334"/>
                </a:lnTo>
                <a:lnTo>
                  <a:pt x="147" y="344"/>
                </a:lnTo>
                <a:lnTo>
                  <a:pt x="147" y="344"/>
                </a:lnTo>
                <a:lnTo>
                  <a:pt x="149" y="346"/>
                </a:lnTo>
                <a:lnTo>
                  <a:pt x="149" y="346"/>
                </a:lnTo>
                <a:lnTo>
                  <a:pt x="151" y="348"/>
                </a:lnTo>
                <a:lnTo>
                  <a:pt x="153" y="348"/>
                </a:lnTo>
                <a:lnTo>
                  <a:pt x="153" y="348"/>
                </a:lnTo>
                <a:lnTo>
                  <a:pt x="155" y="348"/>
                </a:lnTo>
                <a:lnTo>
                  <a:pt x="157" y="348"/>
                </a:lnTo>
                <a:lnTo>
                  <a:pt x="157" y="348"/>
                </a:lnTo>
                <a:lnTo>
                  <a:pt x="159" y="348"/>
                </a:lnTo>
                <a:lnTo>
                  <a:pt x="161" y="348"/>
                </a:lnTo>
                <a:lnTo>
                  <a:pt x="161" y="346"/>
                </a:lnTo>
                <a:lnTo>
                  <a:pt x="163" y="346"/>
                </a:lnTo>
                <a:lnTo>
                  <a:pt x="165" y="346"/>
                </a:lnTo>
                <a:lnTo>
                  <a:pt x="165" y="344"/>
                </a:lnTo>
                <a:lnTo>
                  <a:pt x="167" y="344"/>
                </a:lnTo>
                <a:lnTo>
                  <a:pt x="188" y="321"/>
                </a:lnTo>
                <a:lnTo>
                  <a:pt x="208" y="340"/>
                </a:lnTo>
                <a:lnTo>
                  <a:pt x="208" y="342"/>
                </a:lnTo>
                <a:lnTo>
                  <a:pt x="210" y="344"/>
                </a:lnTo>
                <a:lnTo>
                  <a:pt x="212" y="344"/>
                </a:lnTo>
                <a:lnTo>
                  <a:pt x="214" y="346"/>
                </a:lnTo>
                <a:lnTo>
                  <a:pt x="214" y="346"/>
                </a:lnTo>
                <a:lnTo>
                  <a:pt x="216" y="346"/>
                </a:lnTo>
                <a:lnTo>
                  <a:pt x="218" y="348"/>
                </a:lnTo>
                <a:lnTo>
                  <a:pt x="220" y="348"/>
                </a:lnTo>
                <a:lnTo>
                  <a:pt x="223" y="348"/>
                </a:lnTo>
                <a:lnTo>
                  <a:pt x="223" y="348"/>
                </a:lnTo>
                <a:lnTo>
                  <a:pt x="225" y="348"/>
                </a:lnTo>
                <a:lnTo>
                  <a:pt x="227" y="348"/>
                </a:lnTo>
                <a:lnTo>
                  <a:pt x="229" y="346"/>
                </a:lnTo>
                <a:lnTo>
                  <a:pt x="229" y="346"/>
                </a:lnTo>
                <a:lnTo>
                  <a:pt x="231" y="346"/>
                </a:lnTo>
                <a:lnTo>
                  <a:pt x="231" y="346"/>
                </a:lnTo>
                <a:lnTo>
                  <a:pt x="231" y="344"/>
                </a:lnTo>
                <a:lnTo>
                  <a:pt x="231" y="344"/>
                </a:lnTo>
                <a:lnTo>
                  <a:pt x="243" y="334"/>
                </a:lnTo>
                <a:lnTo>
                  <a:pt x="243" y="334"/>
                </a:lnTo>
                <a:lnTo>
                  <a:pt x="243" y="334"/>
                </a:lnTo>
                <a:lnTo>
                  <a:pt x="243" y="332"/>
                </a:lnTo>
                <a:lnTo>
                  <a:pt x="243" y="332"/>
                </a:lnTo>
                <a:lnTo>
                  <a:pt x="245" y="332"/>
                </a:lnTo>
                <a:lnTo>
                  <a:pt x="245" y="330"/>
                </a:lnTo>
                <a:lnTo>
                  <a:pt x="245" y="328"/>
                </a:lnTo>
                <a:lnTo>
                  <a:pt x="245" y="326"/>
                </a:lnTo>
                <a:lnTo>
                  <a:pt x="245" y="326"/>
                </a:lnTo>
                <a:lnTo>
                  <a:pt x="245" y="323"/>
                </a:lnTo>
                <a:lnTo>
                  <a:pt x="245" y="321"/>
                </a:lnTo>
                <a:lnTo>
                  <a:pt x="245" y="319"/>
                </a:lnTo>
                <a:lnTo>
                  <a:pt x="245" y="319"/>
                </a:lnTo>
                <a:lnTo>
                  <a:pt x="243" y="317"/>
                </a:lnTo>
                <a:lnTo>
                  <a:pt x="243" y="315"/>
                </a:lnTo>
                <a:lnTo>
                  <a:pt x="241" y="313"/>
                </a:lnTo>
                <a:lnTo>
                  <a:pt x="241" y="311"/>
                </a:lnTo>
                <a:lnTo>
                  <a:pt x="239" y="311"/>
                </a:lnTo>
                <a:lnTo>
                  <a:pt x="241" y="311"/>
                </a:lnTo>
                <a:lnTo>
                  <a:pt x="241" y="313"/>
                </a:lnTo>
                <a:lnTo>
                  <a:pt x="243" y="315"/>
                </a:lnTo>
                <a:lnTo>
                  <a:pt x="245" y="315"/>
                </a:lnTo>
                <a:lnTo>
                  <a:pt x="247" y="315"/>
                </a:lnTo>
                <a:lnTo>
                  <a:pt x="247" y="317"/>
                </a:lnTo>
                <a:lnTo>
                  <a:pt x="249" y="317"/>
                </a:lnTo>
                <a:lnTo>
                  <a:pt x="251" y="317"/>
                </a:lnTo>
                <a:lnTo>
                  <a:pt x="253" y="317"/>
                </a:lnTo>
                <a:lnTo>
                  <a:pt x="255" y="317"/>
                </a:lnTo>
                <a:lnTo>
                  <a:pt x="255" y="317"/>
                </a:lnTo>
                <a:lnTo>
                  <a:pt x="257" y="317"/>
                </a:lnTo>
                <a:lnTo>
                  <a:pt x="259" y="317"/>
                </a:lnTo>
                <a:lnTo>
                  <a:pt x="259" y="315"/>
                </a:lnTo>
                <a:lnTo>
                  <a:pt x="261" y="315"/>
                </a:lnTo>
                <a:lnTo>
                  <a:pt x="261" y="315"/>
                </a:lnTo>
                <a:lnTo>
                  <a:pt x="261" y="315"/>
                </a:lnTo>
                <a:lnTo>
                  <a:pt x="263" y="313"/>
                </a:lnTo>
                <a:lnTo>
                  <a:pt x="274" y="305"/>
                </a:lnTo>
                <a:lnTo>
                  <a:pt x="274" y="303"/>
                </a:lnTo>
                <a:lnTo>
                  <a:pt x="274" y="303"/>
                </a:lnTo>
                <a:lnTo>
                  <a:pt x="274" y="303"/>
                </a:lnTo>
                <a:lnTo>
                  <a:pt x="276" y="303"/>
                </a:lnTo>
                <a:lnTo>
                  <a:pt x="276" y="301"/>
                </a:lnTo>
                <a:lnTo>
                  <a:pt x="276" y="299"/>
                </a:lnTo>
                <a:lnTo>
                  <a:pt x="276" y="297"/>
                </a:lnTo>
                <a:lnTo>
                  <a:pt x="276" y="297"/>
                </a:lnTo>
                <a:lnTo>
                  <a:pt x="276" y="295"/>
                </a:lnTo>
                <a:lnTo>
                  <a:pt x="276" y="293"/>
                </a:lnTo>
                <a:lnTo>
                  <a:pt x="276" y="291"/>
                </a:lnTo>
                <a:lnTo>
                  <a:pt x="276" y="291"/>
                </a:lnTo>
                <a:lnTo>
                  <a:pt x="276" y="289"/>
                </a:lnTo>
                <a:lnTo>
                  <a:pt x="274" y="287"/>
                </a:lnTo>
                <a:lnTo>
                  <a:pt x="274" y="285"/>
                </a:lnTo>
                <a:lnTo>
                  <a:pt x="272" y="285"/>
                </a:lnTo>
                <a:lnTo>
                  <a:pt x="272" y="283"/>
                </a:lnTo>
                <a:lnTo>
                  <a:pt x="270" y="280"/>
                </a:lnTo>
                <a:lnTo>
                  <a:pt x="272" y="283"/>
                </a:lnTo>
                <a:lnTo>
                  <a:pt x="274" y="283"/>
                </a:lnTo>
                <a:lnTo>
                  <a:pt x="274" y="285"/>
                </a:lnTo>
                <a:lnTo>
                  <a:pt x="276" y="285"/>
                </a:lnTo>
                <a:lnTo>
                  <a:pt x="278" y="287"/>
                </a:lnTo>
                <a:lnTo>
                  <a:pt x="280" y="287"/>
                </a:lnTo>
                <a:lnTo>
                  <a:pt x="282" y="287"/>
                </a:lnTo>
                <a:lnTo>
                  <a:pt x="282" y="287"/>
                </a:lnTo>
                <a:lnTo>
                  <a:pt x="284" y="287"/>
                </a:lnTo>
                <a:lnTo>
                  <a:pt x="286" y="287"/>
                </a:lnTo>
                <a:lnTo>
                  <a:pt x="288" y="287"/>
                </a:lnTo>
                <a:lnTo>
                  <a:pt x="288" y="287"/>
                </a:lnTo>
                <a:lnTo>
                  <a:pt x="290" y="287"/>
                </a:lnTo>
                <a:lnTo>
                  <a:pt x="292" y="287"/>
                </a:lnTo>
                <a:lnTo>
                  <a:pt x="292" y="285"/>
                </a:lnTo>
                <a:lnTo>
                  <a:pt x="292" y="285"/>
                </a:lnTo>
                <a:lnTo>
                  <a:pt x="294" y="285"/>
                </a:lnTo>
                <a:lnTo>
                  <a:pt x="294" y="285"/>
                </a:lnTo>
                <a:lnTo>
                  <a:pt x="304" y="274"/>
                </a:lnTo>
                <a:lnTo>
                  <a:pt x="304" y="274"/>
                </a:lnTo>
                <a:lnTo>
                  <a:pt x="306" y="272"/>
                </a:lnTo>
                <a:lnTo>
                  <a:pt x="306" y="272"/>
                </a:lnTo>
                <a:lnTo>
                  <a:pt x="306" y="272"/>
                </a:lnTo>
                <a:lnTo>
                  <a:pt x="306" y="270"/>
                </a:lnTo>
                <a:lnTo>
                  <a:pt x="306" y="268"/>
                </a:lnTo>
                <a:lnTo>
                  <a:pt x="308" y="268"/>
                </a:lnTo>
                <a:lnTo>
                  <a:pt x="308" y="266"/>
                </a:lnTo>
                <a:lnTo>
                  <a:pt x="308" y="264"/>
                </a:lnTo>
                <a:lnTo>
                  <a:pt x="308" y="262"/>
                </a:lnTo>
                <a:lnTo>
                  <a:pt x="308" y="262"/>
                </a:lnTo>
                <a:lnTo>
                  <a:pt x="306" y="260"/>
                </a:lnTo>
                <a:lnTo>
                  <a:pt x="306" y="258"/>
                </a:lnTo>
                <a:lnTo>
                  <a:pt x="306" y="256"/>
                </a:lnTo>
                <a:lnTo>
                  <a:pt x="304" y="256"/>
                </a:lnTo>
                <a:lnTo>
                  <a:pt x="304" y="254"/>
                </a:lnTo>
                <a:lnTo>
                  <a:pt x="302" y="252"/>
                </a:lnTo>
                <a:lnTo>
                  <a:pt x="302" y="250"/>
                </a:lnTo>
                <a:lnTo>
                  <a:pt x="302" y="252"/>
                </a:lnTo>
                <a:lnTo>
                  <a:pt x="304" y="254"/>
                </a:lnTo>
                <a:lnTo>
                  <a:pt x="306" y="254"/>
                </a:lnTo>
                <a:lnTo>
                  <a:pt x="306" y="256"/>
                </a:lnTo>
                <a:lnTo>
                  <a:pt x="308" y="256"/>
                </a:lnTo>
                <a:lnTo>
                  <a:pt x="310" y="256"/>
                </a:lnTo>
                <a:lnTo>
                  <a:pt x="313" y="256"/>
                </a:lnTo>
                <a:lnTo>
                  <a:pt x="315" y="258"/>
                </a:lnTo>
                <a:lnTo>
                  <a:pt x="315" y="258"/>
                </a:lnTo>
                <a:lnTo>
                  <a:pt x="317" y="258"/>
                </a:lnTo>
                <a:lnTo>
                  <a:pt x="319" y="258"/>
                </a:lnTo>
                <a:lnTo>
                  <a:pt x="321" y="256"/>
                </a:lnTo>
                <a:lnTo>
                  <a:pt x="321" y="256"/>
                </a:lnTo>
                <a:lnTo>
                  <a:pt x="323" y="256"/>
                </a:lnTo>
                <a:lnTo>
                  <a:pt x="323" y="256"/>
                </a:lnTo>
                <a:lnTo>
                  <a:pt x="325" y="256"/>
                </a:lnTo>
                <a:lnTo>
                  <a:pt x="325" y="254"/>
                </a:lnTo>
                <a:lnTo>
                  <a:pt x="325" y="254"/>
                </a:lnTo>
                <a:lnTo>
                  <a:pt x="335" y="244"/>
                </a:lnTo>
                <a:lnTo>
                  <a:pt x="337" y="244"/>
                </a:lnTo>
                <a:lnTo>
                  <a:pt x="337" y="244"/>
                </a:lnTo>
                <a:lnTo>
                  <a:pt x="337" y="242"/>
                </a:lnTo>
                <a:lnTo>
                  <a:pt x="337" y="242"/>
                </a:lnTo>
                <a:lnTo>
                  <a:pt x="339" y="239"/>
                </a:lnTo>
                <a:lnTo>
                  <a:pt x="339" y="239"/>
                </a:lnTo>
                <a:lnTo>
                  <a:pt x="339" y="237"/>
                </a:lnTo>
                <a:lnTo>
                  <a:pt x="339" y="235"/>
                </a:lnTo>
                <a:lnTo>
                  <a:pt x="339" y="235"/>
                </a:lnTo>
                <a:lnTo>
                  <a:pt x="339" y="233"/>
                </a:lnTo>
                <a:lnTo>
                  <a:pt x="339" y="231"/>
                </a:lnTo>
                <a:lnTo>
                  <a:pt x="339" y="229"/>
                </a:lnTo>
                <a:lnTo>
                  <a:pt x="337" y="227"/>
                </a:lnTo>
                <a:lnTo>
                  <a:pt x="337" y="227"/>
                </a:lnTo>
                <a:lnTo>
                  <a:pt x="337" y="225"/>
                </a:lnTo>
                <a:lnTo>
                  <a:pt x="335" y="223"/>
                </a:lnTo>
                <a:lnTo>
                  <a:pt x="333" y="221"/>
                </a:lnTo>
                <a:lnTo>
                  <a:pt x="333" y="221"/>
                </a:lnTo>
                <a:lnTo>
                  <a:pt x="315" y="203"/>
                </a:lnTo>
                <a:lnTo>
                  <a:pt x="370" y="143"/>
                </a:lnTo>
                <a:lnTo>
                  <a:pt x="286" y="59"/>
                </a:lnTo>
                <a:lnTo>
                  <a:pt x="286" y="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44">
            <a:extLst>
              <a:ext uri="{FF2B5EF4-FFF2-40B4-BE49-F238E27FC236}">
                <a16:creationId xmlns:a16="http://schemas.microsoft.com/office/drawing/2014/main" id="{6AC80841-F3DA-4F7D-923B-96A4692FE1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03990" y="1478973"/>
            <a:ext cx="344644" cy="288000"/>
          </a:xfrm>
          <a:custGeom>
            <a:avLst/>
            <a:gdLst>
              <a:gd name="T0" fmla="*/ 2 w 211"/>
              <a:gd name="T1" fmla="*/ 161 h 176"/>
              <a:gd name="T2" fmla="*/ 10 w 211"/>
              <a:gd name="T3" fmla="*/ 161 h 176"/>
              <a:gd name="T4" fmla="*/ 10 w 211"/>
              <a:gd name="T5" fmla="*/ 155 h 176"/>
              <a:gd name="T6" fmla="*/ 14 w 211"/>
              <a:gd name="T7" fmla="*/ 151 h 176"/>
              <a:gd name="T8" fmla="*/ 82 w 211"/>
              <a:gd name="T9" fmla="*/ 151 h 176"/>
              <a:gd name="T10" fmla="*/ 87 w 211"/>
              <a:gd name="T11" fmla="*/ 155 h 176"/>
              <a:gd name="T12" fmla="*/ 87 w 211"/>
              <a:gd name="T13" fmla="*/ 161 h 176"/>
              <a:gd name="T14" fmla="*/ 95 w 211"/>
              <a:gd name="T15" fmla="*/ 161 h 176"/>
              <a:gd name="T16" fmla="*/ 97 w 211"/>
              <a:gd name="T17" fmla="*/ 163 h 176"/>
              <a:gd name="T18" fmla="*/ 97 w 211"/>
              <a:gd name="T19" fmla="*/ 174 h 176"/>
              <a:gd name="T20" fmla="*/ 95 w 211"/>
              <a:gd name="T21" fmla="*/ 176 h 176"/>
              <a:gd name="T22" fmla="*/ 2 w 211"/>
              <a:gd name="T23" fmla="*/ 176 h 176"/>
              <a:gd name="T24" fmla="*/ 0 w 211"/>
              <a:gd name="T25" fmla="*/ 174 h 176"/>
              <a:gd name="T26" fmla="*/ 0 w 211"/>
              <a:gd name="T27" fmla="*/ 163 h 176"/>
              <a:gd name="T28" fmla="*/ 2 w 211"/>
              <a:gd name="T29" fmla="*/ 161 h 176"/>
              <a:gd name="T30" fmla="*/ 41 w 211"/>
              <a:gd name="T31" fmla="*/ 73 h 176"/>
              <a:gd name="T32" fmla="*/ 63 w 211"/>
              <a:gd name="T33" fmla="*/ 34 h 176"/>
              <a:gd name="T34" fmla="*/ 67 w 211"/>
              <a:gd name="T35" fmla="*/ 33 h 176"/>
              <a:gd name="T36" fmla="*/ 114 w 211"/>
              <a:gd name="T37" fmla="*/ 60 h 176"/>
              <a:gd name="T38" fmla="*/ 115 w 211"/>
              <a:gd name="T39" fmla="*/ 64 h 176"/>
              <a:gd name="T40" fmla="*/ 108 w 211"/>
              <a:gd name="T41" fmla="*/ 75 h 176"/>
              <a:gd name="T42" fmla="*/ 106 w 211"/>
              <a:gd name="T43" fmla="*/ 78 h 176"/>
              <a:gd name="T44" fmla="*/ 108 w 211"/>
              <a:gd name="T45" fmla="*/ 81 h 176"/>
              <a:gd name="T46" fmla="*/ 114 w 211"/>
              <a:gd name="T47" fmla="*/ 83 h 176"/>
              <a:gd name="T48" fmla="*/ 116 w 211"/>
              <a:gd name="T49" fmla="*/ 83 h 176"/>
              <a:gd name="T50" fmla="*/ 116 w 211"/>
              <a:gd name="T51" fmla="*/ 83 h 176"/>
              <a:gd name="T52" fmla="*/ 119 w 211"/>
              <a:gd name="T53" fmla="*/ 82 h 176"/>
              <a:gd name="T54" fmla="*/ 211 w 211"/>
              <a:gd name="T55" fmla="*/ 145 h 176"/>
              <a:gd name="T56" fmla="*/ 111 w 211"/>
              <a:gd name="T57" fmla="*/ 97 h 176"/>
              <a:gd name="T58" fmla="*/ 110 w 211"/>
              <a:gd name="T59" fmla="*/ 94 h 176"/>
              <a:gd name="T60" fmla="*/ 109 w 211"/>
              <a:gd name="T61" fmla="*/ 92 h 176"/>
              <a:gd name="T62" fmla="*/ 104 w 211"/>
              <a:gd name="T63" fmla="*/ 88 h 176"/>
              <a:gd name="T64" fmla="*/ 101 w 211"/>
              <a:gd name="T65" fmla="*/ 88 h 176"/>
              <a:gd name="T66" fmla="*/ 99 w 211"/>
              <a:gd name="T67" fmla="*/ 91 h 176"/>
              <a:gd name="T68" fmla="*/ 92 w 211"/>
              <a:gd name="T69" fmla="*/ 102 h 176"/>
              <a:gd name="T70" fmla="*/ 89 w 211"/>
              <a:gd name="T71" fmla="*/ 103 h 176"/>
              <a:gd name="T72" fmla="*/ 42 w 211"/>
              <a:gd name="T73" fmla="*/ 76 h 176"/>
              <a:gd name="T74" fmla="*/ 41 w 211"/>
              <a:gd name="T75" fmla="*/ 73 h 176"/>
              <a:gd name="T76" fmla="*/ 38 w 211"/>
              <a:gd name="T77" fmla="*/ 84 h 176"/>
              <a:gd name="T78" fmla="*/ 84 w 211"/>
              <a:gd name="T79" fmla="*/ 111 h 176"/>
              <a:gd name="T80" fmla="*/ 74 w 211"/>
              <a:gd name="T81" fmla="*/ 129 h 176"/>
              <a:gd name="T82" fmla="*/ 28 w 211"/>
              <a:gd name="T83" fmla="*/ 103 h 176"/>
              <a:gd name="T84" fmla="*/ 38 w 211"/>
              <a:gd name="T85" fmla="*/ 84 h 176"/>
              <a:gd name="T86" fmla="*/ 82 w 211"/>
              <a:gd name="T87" fmla="*/ 8 h 176"/>
              <a:gd name="T88" fmla="*/ 129 w 211"/>
              <a:gd name="T89" fmla="*/ 34 h 176"/>
              <a:gd name="T90" fmla="*/ 118 w 211"/>
              <a:gd name="T91" fmla="*/ 53 h 176"/>
              <a:gd name="T92" fmla="*/ 72 w 211"/>
              <a:gd name="T93" fmla="*/ 26 h 176"/>
              <a:gd name="T94" fmla="*/ 82 w 211"/>
              <a:gd name="T95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76">
                <a:moveTo>
                  <a:pt x="2" y="161"/>
                </a:moveTo>
                <a:cubicBezTo>
                  <a:pt x="10" y="161"/>
                  <a:pt x="10" y="161"/>
                  <a:pt x="10" y="161"/>
                </a:cubicBezTo>
                <a:cubicBezTo>
                  <a:pt x="10" y="155"/>
                  <a:pt x="10" y="155"/>
                  <a:pt x="10" y="155"/>
                </a:cubicBezTo>
                <a:cubicBezTo>
                  <a:pt x="10" y="153"/>
                  <a:pt x="12" y="151"/>
                  <a:pt x="14" y="151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4" y="151"/>
                  <a:pt x="87" y="153"/>
                  <a:pt x="87" y="15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6" y="161"/>
                  <a:pt x="97" y="162"/>
                  <a:pt x="97" y="163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7" y="175"/>
                  <a:pt x="96" y="176"/>
                  <a:pt x="95" y="176"/>
                </a:cubicBezTo>
                <a:cubicBezTo>
                  <a:pt x="2" y="176"/>
                  <a:pt x="2" y="176"/>
                  <a:pt x="2" y="176"/>
                </a:cubicBezTo>
                <a:cubicBezTo>
                  <a:pt x="1" y="176"/>
                  <a:pt x="0" y="175"/>
                  <a:pt x="0" y="17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2"/>
                  <a:pt x="1" y="161"/>
                  <a:pt x="2" y="161"/>
                </a:cubicBezTo>
                <a:close/>
                <a:moveTo>
                  <a:pt x="41" y="73"/>
                </a:moveTo>
                <a:cubicBezTo>
                  <a:pt x="63" y="34"/>
                  <a:pt x="63" y="34"/>
                  <a:pt x="63" y="34"/>
                </a:cubicBezTo>
                <a:cubicBezTo>
                  <a:pt x="64" y="33"/>
                  <a:pt x="65" y="33"/>
                  <a:pt x="67" y="33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5" y="61"/>
                  <a:pt x="115" y="63"/>
                  <a:pt x="115" y="64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9"/>
                  <a:pt x="107" y="80"/>
                  <a:pt x="108" y="81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6" y="84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2"/>
                  <a:pt x="118" y="81"/>
                  <a:pt x="119" y="82"/>
                </a:cubicBezTo>
                <a:cubicBezTo>
                  <a:pt x="210" y="127"/>
                  <a:pt x="210" y="133"/>
                  <a:pt x="211" y="145"/>
                </a:cubicBezTo>
                <a:cubicBezTo>
                  <a:pt x="200" y="151"/>
                  <a:pt x="195" y="153"/>
                  <a:pt x="111" y="97"/>
                </a:cubicBezTo>
                <a:cubicBezTo>
                  <a:pt x="110" y="96"/>
                  <a:pt x="109" y="95"/>
                  <a:pt x="110" y="94"/>
                </a:cubicBezTo>
                <a:cubicBezTo>
                  <a:pt x="110" y="93"/>
                  <a:pt x="109" y="92"/>
                  <a:pt x="109" y="92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3" y="87"/>
                  <a:pt x="101" y="87"/>
                  <a:pt x="101" y="88"/>
                </a:cubicBezTo>
                <a:cubicBezTo>
                  <a:pt x="99" y="91"/>
                  <a:pt x="99" y="91"/>
                  <a:pt x="99" y="9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3"/>
                  <a:pt x="90" y="104"/>
                  <a:pt x="89" y="103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5"/>
                  <a:pt x="40" y="74"/>
                  <a:pt x="41" y="73"/>
                </a:cubicBezTo>
                <a:close/>
                <a:moveTo>
                  <a:pt x="38" y="84"/>
                </a:moveTo>
                <a:cubicBezTo>
                  <a:pt x="84" y="111"/>
                  <a:pt x="84" y="111"/>
                  <a:pt x="84" y="111"/>
                </a:cubicBezTo>
                <a:cubicBezTo>
                  <a:pt x="97" y="118"/>
                  <a:pt x="86" y="136"/>
                  <a:pt x="74" y="129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15" y="95"/>
                  <a:pt x="26" y="77"/>
                  <a:pt x="38" y="84"/>
                </a:cubicBezTo>
                <a:close/>
                <a:moveTo>
                  <a:pt x="82" y="8"/>
                </a:moveTo>
                <a:cubicBezTo>
                  <a:pt x="129" y="34"/>
                  <a:pt x="129" y="34"/>
                  <a:pt x="129" y="34"/>
                </a:cubicBezTo>
                <a:cubicBezTo>
                  <a:pt x="141" y="41"/>
                  <a:pt x="130" y="60"/>
                  <a:pt x="118" y="53"/>
                </a:cubicBezTo>
                <a:cubicBezTo>
                  <a:pt x="72" y="26"/>
                  <a:pt x="72" y="26"/>
                  <a:pt x="72" y="26"/>
                </a:cubicBezTo>
                <a:cubicBezTo>
                  <a:pt x="60" y="19"/>
                  <a:pt x="70" y="0"/>
                  <a:pt x="8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2130BC1F-C7CC-4CE2-B402-45B987F5BB0C}"/>
              </a:ext>
            </a:extLst>
          </p:cNvPr>
          <p:cNvSpPr/>
          <p:nvPr/>
        </p:nvSpPr>
        <p:spPr>
          <a:xfrm>
            <a:off x="1830658" y="956681"/>
            <a:ext cx="2105116" cy="224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≤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 </a:t>
            </a:r>
            <a:r>
              <a: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млрд -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min 7 </a:t>
            </a:r>
            <a:r>
              <a: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НМЦК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&gt;</a:t>
            </a:r>
            <a:r>
              <a:rPr kumimoji="0" lang="ru-RU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 млрд –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min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15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д.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9B5198DB-BB0E-4D7B-A160-4BABBE754B31}"/>
              </a:ext>
            </a:extLst>
          </p:cNvPr>
          <p:cNvSpPr/>
          <p:nvPr/>
        </p:nvSpPr>
        <p:spPr>
          <a:xfrm>
            <a:off x="3980514" y="3598897"/>
            <a:ext cx="14139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Если установлены доп. требования к УЗ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(ч. 2, 2.1 ст.31 44-ФЗ):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Adobe Arabic" panose="02040503050201020203" pitchFamily="18" charset="-78"/>
            </a:endParaRP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заявку может подать только аккредитованный УЗ, в отношении которого оператор ЭП провёл проверку квалификации (в реестре размещены документы (или их копии) подтверждающие соответствие УЗ доп. требованиям)</a:t>
            </a:r>
          </a:p>
          <a:p>
            <a:pPr marL="90000" marR="0" lvl="0" indent="-9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во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II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Adobe Arabic" panose="02040503050201020203" pitchFamily="18" charset="-78"/>
              </a:rPr>
              <a:t> часть заявки данные документы не включаются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Текст 1">
            <a:extLst>
              <a:ext uri="{FF2B5EF4-FFF2-40B4-BE49-F238E27FC236}">
                <a16:creationId xmlns:a16="http://schemas.microsoft.com/office/drawing/2014/main" id="{4BF24A13-A083-4FD2-84B4-9DB47157B1FC}"/>
              </a:ext>
            </a:extLst>
          </p:cNvPr>
          <p:cNvSpPr txBox="1">
            <a:spLocks/>
          </p:cNvSpPr>
          <p:nvPr/>
        </p:nvSpPr>
        <p:spPr>
          <a:xfrm>
            <a:off x="7184260" y="2366128"/>
            <a:ext cx="1372157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Допущенные участники: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снижение НМЦК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«шаг аукциона» – от 0,5% до 5% НМЦК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 фазы: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– определение победителя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– определения участника, занявшего </a:t>
            </a: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 место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Аукцион за право заключения контракта: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НМЦК снижена до 0,5% или ниже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повышение цены контракта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max</a:t>
            </a: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до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100 млн и не более суммы в решении об одобрении сделок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«шаг аукциона» – до 5 млн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465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Автоматическое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формирование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протокола проведения аукциона </a:t>
            </a:r>
          </a:p>
        </p:txBody>
      </p:sp>
      <p:sp>
        <p:nvSpPr>
          <p:cNvPr id="118" name="Текст 1">
            <a:extLst>
              <a:ext uri="{FF2B5EF4-FFF2-40B4-BE49-F238E27FC236}">
                <a16:creationId xmlns:a16="http://schemas.microsoft.com/office/drawing/2014/main" id="{F7C68328-31FE-4180-BF6C-7BC55D75302E}"/>
              </a:ext>
            </a:extLst>
          </p:cNvPr>
          <p:cNvSpPr txBox="1">
            <a:spLocks/>
          </p:cNvSpPr>
          <p:nvPr/>
        </p:nvSpPr>
        <p:spPr>
          <a:xfrm>
            <a:off x="8757634" y="2357419"/>
            <a:ext cx="1426435" cy="3424258"/>
          </a:xfrm>
          <a:prstGeom prst="rect">
            <a:avLst/>
          </a:prstGeom>
        </p:spPr>
        <p:txBody>
          <a:bodyPr vert="horz" lIns="36000" tIns="7200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2865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80803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lang="ru-RU" sz="1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990600" indent="-1825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Раскрытие сведений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 торговавшихся  участниках: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 части +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II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части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информация и эл. документы участника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(указанные при регистрации в ЕИС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/аккредитации на ЭП) +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документы (или их копии) о соответствии УЗ доп. требованиям по ч.2, 2.1 ст.31 44-ФЗ (из реестра; если доп. требования были установлены)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Итоговый протокол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(подписывается + размещается на ЭП и в ЕИС не позднее р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после даты подписания):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соответствие/ несоответствие участника</a:t>
            </a:r>
          </a:p>
          <a:p>
            <a:pPr marL="88900" marR="0" lvl="0" indent="-889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4465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!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обязанность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комиссии проверить УЗ на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c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оответствие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доп. требованиям по ч. 2, 2.1 ст. 31 44-ФЗ (если доп. требования были установлены)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C2B2A546-0EED-47D7-8B89-352C0D52A4F9}"/>
              </a:ext>
            </a:extLst>
          </p:cNvPr>
          <p:cNvSpPr/>
          <p:nvPr/>
        </p:nvSpPr>
        <p:spPr>
          <a:xfrm>
            <a:off x="5545650" y="2415056"/>
            <a:ext cx="1457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рассмотрение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I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частей заявок не осуществляется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заявка автоматически считается допущенной по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I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частям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протокол рассмотрения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I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 частей заявок не оформляется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5CDCDF96-DED1-4B00-90EE-2577ECF61C69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69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1B138A-386F-41DE-B732-5C2A40A5CB31}"/>
              </a:ext>
            </a:extLst>
          </p:cNvPr>
          <p:cNvSpPr txBox="1"/>
          <p:nvPr/>
        </p:nvSpPr>
        <p:spPr>
          <a:xfrm>
            <a:off x="3414304" y="-39402"/>
            <a:ext cx="536339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ЭЛЕКТРОННЫЙ АУКЦИОН С ПРОЕКТНОЙ ДОКУМЕНТАЦИЕЙ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DBE72C-69AF-40C2-8CC8-FD0E60579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6" t="21279" r="14326" b="35540"/>
          <a:stretch/>
        </p:blipFill>
        <p:spPr>
          <a:xfrm>
            <a:off x="244334" y="1402863"/>
            <a:ext cx="4894730" cy="13614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246A22-1B20-4278-8ADA-ED38FA501A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50" r="8202" b="10553"/>
          <a:stretch/>
        </p:blipFill>
        <p:spPr>
          <a:xfrm>
            <a:off x="8325038" y="1378068"/>
            <a:ext cx="2299615" cy="13614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3A38EA-C341-4C6B-A19F-31D3D3F16D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05"/>
          <a:stretch/>
        </p:blipFill>
        <p:spPr>
          <a:xfrm>
            <a:off x="0" y="3503244"/>
            <a:ext cx="12192000" cy="28760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368F70-AAE7-4756-9ED7-0CCE3F9D53DE}"/>
              </a:ext>
            </a:extLst>
          </p:cNvPr>
          <p:cNvSpPr txBox="1"/>
          <p:nvPr/>
        </p:nvSpPr>
        <p:spPr>
          <a:xfrm>
            <a:off x="170753" y="975374"/>
            <a:ext cx="585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ЛК Участника закупок, выберите новый раздел: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3E30D-6F56-482C-83E1-FFE9714A35CD}"/>
              </a:ext>
            </a:extLst>
          </p:cNvPr>
          <p:cNvSpPr txBox="1"/>
          <p:nvPr/>
        </p:nvSpPr>
        <p:spPr>
          <a:xfrm>
            <a:off x="6757692" y="978809"/>
            <a:ext cx="54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получение доступа к «ЭА с ПД» нажмите: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F3728-1DC9-44DF-B5A3-CCF3E709D925}"/>
              </a:ext>
            </a:extLst>
          </p:cNvPr>
          <p:cNvSpPr txBox="1"/>
          <p:nvPr/>
        </p:nvSpPr>
        <p:spPr>
          <a:xfrm>
            <a:off x="4120179" y="3108960"/>
            <a:ext cx="450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Выберите необходимый вид Закупки: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A2554D1-B5DD-414B-800C-8858C3267DEC}"/>
              </a:ext>
            </a:extLst>
          </p:cNvPr>
          <p:cNvSpPr/>
          <p:nvPr/>
        </p:nvSpPr>
        <p:spPr>
          <a:xfrm>
            <a:off x="771216" y="1904105"/>
            <a:ext cx="3994422" cy="376516"/>
          </a:xfrm>
          <a:prstGeom prst="rect">
            <a:avLst/>
          </a:prstGeom>
          <a:ln w="38100">
            <a:solidFill>
              <a:srgbClr val="EF7D88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28E15C0-7779-45B6-9C15-14ECA1CFB912}"/>
              </a:ext>
            </a:extLst>
          </p:cNvPr>
          <p:cNvSpPr/>
          <p:nvPr/>
        </p:nvSpPr>
        <p:spPr>
          <a:xfrm>
            <a:off x="8558796" y="1818790"/>
            <a:ext cx="1456575" cy="489471"/>
          </a:xfrm>
          <a:prstGeom prst="rect">
            <a:avLst/>
          </a:prstGeom>
          <a:ln w="38100">
            <a:solidFill>
              <a:srgbClr val="EF7D88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7AD093-3A16-43A0-9326-E9C2708669F5}"/>
              </a:ext>
            </a:extLst>
          </p:cNvPr>
          <p:cNvSpPr/>
          <p:nvPr/>
        </p:nvSpPr>
        <p:spPr>
          <a:xfrm>
            <a:off x="1504293" y="4176644"/>
            <a:ext cx="2400733" cy="449144"/>
          </a:xfrm>
          <a:prstGeom prst="rect">
            <a:avLst/>
          </a:prstGeom>
          <a:ln w="38100">
            <a:solidFill>
              <a:srgbClr val="EF7D88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EFB894-269C-4620-AC2B-EA28E4221E67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7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33">
            <a:extLst>
              <a:ext uri="{FF2B5EF4-FFF2-40B4-BE49-F238E27FC236}">
                <a16:creationId xmlns:a16="http://schemas.microsoft.com/office/drawing/2014/main" id="{AD1945BE-3656-49E2-B8E4-4C020F2EC70C}"/>
              </a:ext>
            </a:extLst>
          </p:cNvPr>
          <p:cNvSpPr/>
          <p:nvPr/>
        </p:nvSpPr>
        <p:spPr>
          <a:xfrm>
            <a:off x="6160165" y="4972336"/>
            <a:ext cx="757993" cy="452530"/>
          </a:xfrm>
          <a:prstGeom prst="rightArrow">
            <a:avLst/>
          </a:prstGeom>
          <a:solidFill>
            <a:srgbClr val="009BA5"/>
          </a:solidFill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3B0B52-7244-4EF6-9E35-5EA03D0DCE07}"/>
              </a:ext>
            </a:extLst>
          </p:cNvPr>
          <p:cNvSpPr/>
          <p:nvPr/>
        </p:nvSpPr>
        <p:spPr>
          <a:xfrm>
            <a:off x="359812" y="3959678"/>
            <a:ext cx="5836449" cy="2277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право 10">
            <a:extLst>
              <a:ext uri="{FF2B5EF4-FFF2-40B4-BE49-F238E27FC236}">
                <a16:creationId xmlns:a16="http://schemas.microsoft.com/office/drawing/2014/main" id="{4B3833EB-1F3E-4B35-A849-171C11C103CB}"/>
              </a:ext>
            </a:extLst>
          </p:cNvPr>
          <p:cNvSpPr/>
          <p:nvPr/>
        </p:nvSpPr>
        <p:spPr>
          <a:xfrm>
            <a:off x="6160165" y="1730713"/>
            <a:ext cx="757993" cy="452530"/>
          </a:xfrm>
          <a:prstGeom prst="rightArrow">
            <a:avLst/>
          </a:prstGeom>
          <a:solidFill>
            <a:srgbClr val="009BA5"/>
          </a:solidFill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право 32">
            <a:extLst>
              <a:ext uri="{FF2B5EF4-FFF2-40B4-BE49-F238E27FC236}">
                <a16:creationId xmlns:a16="http://schemas.microsoft.com/office/drawing/2014/main" id="{2AEA35F4-A8CB-424C-832F-5973B438C7F1}"/>
              </a:ext>
            </a:extLst>
          </p:cNvPr>
          <p:cNvSpPr/>
          <p:nvPr/>
        </p:nvSpPr>
        <p:spPr>
          <a:xfrm>
            <a:off x="6160165" y="3021941"/>
            <a:ext cx="757993" cy="452530"/>
          </a:xfrm>
          <a:prstGeom prst="rightArrow">
            <a:avLst/>
          </a:prstGeom>
          <a:solidFill>
            <a:srgbClr val="009BA5"/>
          </a:solidFill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56C31E-74CC-4CEB-8F0F-990014AD33F3}"/>
              </a:ext>
            </a:extLst>
          </p:cNvPr>
          <p:cNvSpPr/>
          <p:nvPr/>
        </p:nvSpPr>
        <p:spPr>
          <a:xfrm>
            <a:off x="359812" y="3959678"/>
            <a:ext cx="5836449" cy="3539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49527-CE3B-46CA-947A-A26F613BB04F}"/>
              </a:ext>
            </a:extLst>
          </p:cNvPr>
          <p:cNvSpPr txBox="1"/>
          <p:nvPr/>
        </p:nvSpPr>
        <p:spPr>
          <a:xfrm>
            <a:off x="3944649" y="-34462"/>
            <a:ext cx="430269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8617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ЗАКУПКИ У ЕДИНСТВЕННОГО ПОСТАВЩИКА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24A6EA-A124-4725-9AEC-E4A39BEA5B41}"/>
              </a:ext>
            </a:extLst>
          </p:cNvPr>
          <p:cNvSpPr/>
          <p:nvPr/>
        </p:nvSpPr>
        <p:spPr>
          <a:xfrm>
            <a:off x="243509" y="947586"/>
            <a:ext cx="2227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3B808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ст. 93 44-ФЗ</a:t>
            </a: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B80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08657-7800-446C-9788-F26D7C332150}"/>
              </a:ext>
            </a:extLst>
          </p:cNvPr>
          <p:cNvSpPr txBox="1"/>
          <p:nvPr/>
        </p:nvSpPr>
        <p:spPr>
          <a:xfrm>
            <a:off x="9238593" y="916808"/>
            <a:ext cx="29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(Наиболее частые случаи)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7B5C85-D8C3-47F5-905F-9116CE89790C}"/>
              </a:ext>
            </a:extLst>
          </p:cNvPr>
          <p:cNvSpPr/>
          <p:nvPr/>
        </p:nvSpPr>
        <p:spPr>
          <a:xfrm>
            <a:off x="359812" y="1475870"/>
            <a:ext cx="5836449" cy="2277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568400-B0A1-4EB1-94AA-327877006061}"/>
              </a:ext>
            </a:extLst>
          </p:cNvPr>
          <p:cNvSpPr/>
          <p:nvPr/>
        </p:nvSpPr>
        <p:spPr>
          <a:xfrm>
            <a:off x="359810" y="1486822"/>
            <a:ext cx="5836449" cy="3539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E995D-1D90-4F95-B8A8-927304D26A18}"/>
              </a:ext>
            </a:extLst>
          </p:cNvPr>
          <p:cNvSpPr txBox="1"/>
          <p:nvPr/>
        </p:nvSpPr>
        <p:spPr>
          <a:xfrm>
            <a:off x="1697059" y="2316865"/>
            <a:ext cx="308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Закупки ТРУ на сумму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300 </a:t>
            </a:r>
            <a:r>
              <a:rPr kumimoji="0" lang="ru-RU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т.р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435634-EE50-4EF4-A057-6296677AA669}"/>
              </a:ext>
            </a:extLst>
          </p:cNvPr>
          <p:cNvSpPr/>
          <p:nvPr/>
        </p:nvSpPr>
        <p:spPr>
          <a:xfrm>
            <a:off x="2149876" y="3989102"/>
            <a:ext cx="2227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П. 5 ч. 1 ст. 93 44-ФЗ</a:t>
            </a: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E3E91D-0C80-4964-8A89-5F36B5E70041}"/>
              </a:ext>
            </a:extLst>
          </p:cNvPr>
          <p:cNvSpPr txBox="1"/>
          <p:nvPr/>
        </p:nvSpPr>
        <p:spPr>
          <a:xfrm>
            <a:off x="569492" y="4490815"/>
            <a:ext cx="5417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Закупки ТРУ для целей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сохранения, использования, популяризации объектов культурного наследия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 иных, осуществляющихся образовательной или научной организацией для взаимодействия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 детьми-сиротами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(формулировка указана кратко), на сумму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00 </a:t>
            </a:r>
            <a:r>
              <a:rPr kumimoji="0" lang="ru-RU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т.р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B8D1B0-6FFC-4939-BCEB-368F4EA99EE2}"/>
              </a:ext>
            </a:extLst>
          </p:cNvPr>
          <p:cNvSpPr/>
          <p:nvPr/>
        </p:nvSpPr>
        <p:spPr>
          <a:xfrm>
            <a:off x="6954252" y="1475870"/>
            <a:ext cx="4848727" cy="10112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DA92E0-5015-4587-BBAD-24C4E7008C4A}"/>
              </a:ext>
            </a:extLst>
          </p:cNvPr>
          <p:cNvSpPr/>
          <p:nvPr/>
        </p:nvSpPr>
        <p:spPr>
          <a:xfrm>
            <a:off x="6954251" y="2742562"/>
            <a:ext cx="4848727" cy="10112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2CE5BC-87EA-4B9D-964E-F366EEFB52E8}"/>
              </a:ext>
            </a:extLst>
          </p:cNvPr>
          <p:cNvSpPr/>
          <p:nvPr/>
        </p:nvSpPr>
        <p:spPr>
          <a:xfrm>
            <a:off x="6954251" y="3959678"/>
            <a:ext cx="4848727" cy="2277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86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B21020-9C64-4DEF-A7D9-D5E3480C5442}"/>
              </a:ext>
            </a:extLst>
          </p:cNvPr>
          <p:cNvSpPr txBox="1"/>
          <p:nvPr/>
        </p:nvSpPr>
        <p:spPr>
          <a:xfrm>
            <a:off x="7571872" y="4613428"/>
            <a:ext cx="3689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50% от СГОЗ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20 млн. р.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400137-D7BE-4E66-B6BF-9B52A5621412}"/>
              </a:ext>
            </a:extLst>
          </p:cNvPr>
          <p:cNvSpPr/>
          <p:nvPr/>
        </p:nvSpPr>
        <p:spPr>
          <a:xfrm>
            <a:off x="2128389" y="1503238"/>
            <a:ext cx="2227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П. 4 ч. 1 ст. 93 44-ФЗ</a:t>
            </a: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0AFE5-9A66-4F80-932B-9E14F58547E5}"/>
              </a:ext>
            </a:extLst>
          </p:cNvPr>
          <p:cNvSpPr txBox="1"/>
          <p:nvPr/>
        </p:nvSpPr>
        <p:spPr>
          <a:xfrm>
            <a:off x="8136107" y="1733885"/>
            <a:ext cx="256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ГОЗ не более 2 млн.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D3527-4B95-4470-BB83-3D8AC0C973F0}"/>
              </a:ext>
            </a:extLst>
          </p:cNvPr>
          <p:cNvSpPr txBox="1"/>
          <p:nvPr/>
        </p:nvSpPr>
        <p:spPr>
          <a:xfrm>
            <a:off x="6954252" y="2995210"/>
            <a:ext cx="484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5% </a:t>
            </a: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СГОЗ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sz="1800" b="0" i="0" u="sng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более 50 млн. р.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1A02300-CFC4-4E47-93C7-4B6EA75884B6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69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Проведение закупок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652" y="131202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СБОРНИК ИЗМЕНЕНИЙ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Добавляется возможность проведения закупки с неизвестным объемом (так называемой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безобъемной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» закупки) в любых случаях по усмотрению заказчика. Корректировка большинства статей закона в соответствии с этим новым правилом. Выстраивание правовых конструкций, не содержащих взаимных противоречий в этой части.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Вводится понятие «реестр участников закупки», который ведет оператор ЭП (не путать с ЕРУЗ). Само понятие аккредитации на ЭТП есть и сейчас, но понятия «реестр» – не было. 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Реестр участников закупки выполняет функцию базы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предквалификации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в данном реестре размещается информация и документы, подтверждающие соответствие участника доп. требованиям, предусмотренным ПП РФ 99, если эти информация и документы будут проверены и подтверждены. Проверка  осуществляется оператором. Если документы не размещены, то участник попросту не сможет подать заявку на участие в аукционе, проводимом с применением ПП РФ 99</a:t>
            </a: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just" defTabSz="44767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88FD22-9608-4D01-A435-7B5DB1015CCF}"/>
              </a:ext>
            </a:extLst>
          </p:cNvPr>
          <p:cNvSpPr/>
          <p:nvPr/>
        </p:nvSpPr>
        <p:spPr>
          <a:xfrm>
            <a:off x="10907644" y="648863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E4465A"/>
                </a:solidFill>
                <a:effectLst/>
                <a:uLnTx/>
                <a:uFillTx/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Спирин А.А.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18350"/>
      </p:ext>
    </p:extLst>
  </p:cSld>
  <p:clrMapOvr>
    <a:masterClrMapping/>
  </p:clrMapOvr>
</p:sld>
</file>

<file path=ppt/theme/theme1.xml><?xml version="1.0" encoding="utf-8"?>
<a:theme xmlns:a="http://schemas.openxmlformats.org/drawingml/2006/main" name="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Другая 2">
      <a:majorFont>
        <a:latin typeface="segoe 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TS-template">
  <a:themeElements>
    <a:clrScheme name="ФТ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Другая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r">
          <a:defRPr dirty="0">
            <a:solidFill>
              <a:srgbClr val="E8617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TS-template" id="{F1E804EC-4F2A-4C30-8CD4-EC39A6B7127E}" vid="{1D341F95-98ED-4797-84E9-F9ACF3B0E3FE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8061</TotalTime>
  <Words>5882</Words>
  <Application>Microsoft Office PowerPoint</Application>
  <PresentationFormat>Широкоэкранный</PresentationFormat>
  <Paragraphs>728</Paragraphs>
  <Slides>48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48</vt:i4>
      </vt:variant>
    </vt:vector>
  </HeadingPairs>
  <TitlesOfParts>
    <vt:vector size="66" baseType="lpstr">
      <vt:lpstr>Aria</vt:lpstr>
      <vt:lpstr>Arial</vt:lpstr>
      <vt:lpstr>Calibri</vt:lpstr>
      <vt:lpstr>Segoe UI</vt:lpstr>
      <vt:lpstr>Segoe UI</vt:lpstr>
      <vt:lpstr>Segoe UI Light</vt:lpstr>
      <vt:lpstr>Segoe UI Semibold</vt:lpstr>
      <vt:lpstr>Times New Roman</vt:lpstr>
      <vt:lpstr>Trebuchet MS</vt:lpstr>
      <vt:lpstr>Wingdings</vt:lpstr>
      <vt:lpstr>2. Обложки</vt:lpstr>
      <vt:lpstr>1_2. Обложки</vt:lpstr>
      <vt:lpstr>2_2. Обложки</vt:lpstr>
      <vt:lpstr>3_2. Обложки</vt:lpstr>
      <vt:lpstr>1. Шаблон РТС</vt:lpstr>
      <vt:lpstr>Тема Office</vt:lpstr>
      <vt:lpstr>1_1. Шаблон РТС</vt:lpstr>
      <vt:lpstr>RTS-template</vt:lpstr>
      <vt:lpstr>Ключевые ИЗМЕНЕНИЯ В СФЕРЕ ЗАКУПОК 2019-2020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ПРОВЕДЕНИЯ ЭЛЕКТРОННОГО АУКЦИОНА</vt:lpstr>
      <vt:lpstr>Презентация PowerPoint</vt:lpstr>
      <vt:lpstr>Презентация PowerPoint</vt:lpstr>
      <vt:lpstr>СБОРНИК ИЗМЕНЕНИЙ</vt:lpstr>
      <vt:lpstr>СБОРНИК ИЗМЕНЕНИЙ</vt:lpstr>
      <vt:lpstr>Презентация PowerPoint</vt:lpstr>
      <vt:lpstr>АЛГОРИТМ ПРОВЕДЕНИЯ ЭЛЕКТРОННОГО АУКЦИОНА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ЗАПРЕТ И ОГРАНИЧЕНИЕ</vt:lpstr>
      <vt:lpstr>44-ФЗ</vt:lpstr>
      <vt:lpstr>44-ФЗ</vt:lpstr>
      <vt:lpstr>Новые правила проведения запроса котировок</vt:lpstr>
      <vt:lpstr>Новые правила проведения запроса котировок</vt:lpstr>
      <vt:lpstr>Закупки малого объема по новым правилам</vt:lpstr>
      <vt:lpstr>Презентация PowerPoint</vt:lpstr>
      <vt:lpstr>Презентация PowerPoint</vt:lpstr>
      <vt:lpstr>Презентация PowerPoint</vt:lpstr>
      <vt:lpstr>Расширение закупок с ограничением (мсп) в отношении самозанятых</vt:lpstr>
      <vt:lpstr>Увеличение размера квоты</vt:lpstr>
      <vt:lpstr>Уменьшение срока оплаты по договорам с мсп</vt:lpstr>
      <vt:lpstr>ПП рф 925 при закупке рэп</vt:lpstr>
      <vt:lpstr>Два подхода к применению ПП РФ 925 при закупке РЭП</vt:lpstr>
      <vt:lpstr>Презентация PowerPoint</vt:lpstr>
      <vt:lpstr>Презентация PowerPoint</vt:lpstr>
      <vt:lpstr>44-ФЗ</vt:lpstr>
      <vt:lpstr>44-ФЗ</vt:lpstr>
      <vt:lpstr>Презентация PowerPoint</vt:lpstr>
      <vt:lpstr>44-фз</vt:lpstr>
      <vt:lpstr>44-фз</vt:lpstr>
      <vt:lpstr>Презентация PowerPoint</vt:lpstr>
      <vt:lpstr>44-фз</vt:lpstr>
      <vt:lpstr>44-фз</vt:lpstr>
      <vt:lpstr>223-фз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Спирин Андрей</cp:lastModifiedBy>
  <cp:revision>472</cp:revision>
  <cp:lastPrinted>2017-01-25T16:02:31Z</cp:lastPrinted>
  <dcterms:created xsi:type="dcterms:W3CDTF">2017-01-09T12:57:11Z</dcterms:created>
  <dcterms:modified xsi:type="dcterms:W3CDTF">2020-03-04T04:40:25Z</dcterms:modified>
</cp:coreProperties>
</file>